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Lst>
  <p:sldSz cy="32918400" cx="43891200"/>
  <p:notesSz cx="6858000" cy="9144000"/>
  <p:embeddedFontLst>
    <p:embeddedFont>
      <p:font typeface="Roboto Serif"/>
      <p:regular r:id="rId8"/>
      <p:bold r:id="rId9"/>
      <p:italic r:id="rId10"/>
      <p:boldItalic r:id="rId11"/>
    </p:embeddedFont>
    <p:embeddedFont>
      <p:font typeface="Robo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747775"/>
          </p15:clr>
        </p15:guide>
        <p15:guide id="2" pos="27648">
          <p15:clr>
            <a:srgbClr val="747775"/>
          </p15:clr>
        </p15:guide>
        <p15:guide id="3">
          <p15:clr>
            <a:srgbClr val="747775"/>
          </p15:clr>
        </p15:guide>
        <p15:guide id="4" orient="horz" pos="2073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360680-5842-4F45-AF56-E05FB7A9CAEB}">
  <a:tblStyle styleId="{63360680-5842-4F45-AF56-E05FB7A9CA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7648"/>
        <p:guide/>
        <p:guide pos="20736"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RobotoSerif-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RobotoSerif-regular.fntdata"/><Relationship Id="rId11" Type="http://schemas.openxmlformats.org/officeDocument/2006/relationships/font" Target="fonts/RobotoSerif-boldItalic.fntdata"/><Relationship Id="rId10" Type="http://schemas.openxmlformats.org/officeDocument/2006/relationships/font" Target="fonts/RobotoSerif-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4543f78a8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4543f7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496200" y="4765280"/>
            <a:ext cx="40899000" cy="131367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27700"/>
              <a:buNone/>
              <a:defRPr sz="27700"/>
            </a:lvl1pPr>
            <a:lvl2pPr lvl="1" algn="ctr">
              <a:spcBef>
                <a:spcPts val="0"/>
              </a:spcBef>
              <a:spcAft>
                <a:spcPts val="0"/>
              </a:spcAft>
              <a:buSzPts val="27700"/>
              <a:buNone/>
              <a:defRPr sz="27700"/>
            </a:lvl2pPr>
            <a:lvl3pPr lvl="2" algn="ctr">
              <a:spcBef>
                <a:spcPts val="0"/>
              </a:spcBef>
              <a:spcAft>
                <a:spcPts val="0"/>
              </a:spcAft>
              <a:buSzPts val="27700"/>
              <a:buNone/>
              <a:defRPr sz="27700"/>
            </a:lvl3pPr>
            <a:lvl4pPr lvl="3" algn="ctr">
              <a:spcBef>
                <a:spcPts val="0"/>
              </a:spcBef>
              <a:spcAft>
                <a:spcPts val="0"/>
              </a:spcAft>
              <a:buSzPts val="27700"/>
              <a:buNone/>
              <a:defRPr sz="27700"/>
            </a:lvl4pPr>
            <a:lvl5pPr lvl="4" algn="ctr">
              <a:spcBef>
                <a:spcPts val="0"/>
              </a:spcBef>
              <a:spcAft>
                <a:spcPts val="0"/>
              </a:spcAft>
              <a:buSzPts val="27700"/>
              <a:buNone/>
              <a:defRPr sz="27700"/>
            </a:lvl5pPr>
            <a:lvl6pPr lvl="5" algn="ctr">
              <a:spcBef>
                <a:spcPts val="0"/>
              </a:spcBef>
              <a:spcAft>
                <a:spcPts val="0"/>
              </a:spcAft>
              <a:buSzPts val="27700"/>
              <a:buNone/>
              <a:defRPr sz="27700"/>
            </a:lvl6pPr>
            <a:lvl7pPr lvl="6" algn="ctr">
              <a:spcBef>
                <a:spcPts val="0"/>
              </a:spcBef>
              <a:spcAft>
                <a:spcPts val="0"/>
              </a:spcAft>
              <a:buSzPts val="27700"/>
              <a:buNone/>
              <a:defRPr sz="27700"/>
            </a:lvl7pPr>
            <a:lvl8pPr lvl="7" algn="ctr">
              <a:spcBef>
                <a:spcPts val="0"/>
              </a:spcBef>
              <a:spcAft>
                <a:spcPts val="0"/>
              </a:spcAft>
              <a:buSzPts val="27700"/>
              <a:buNone/>
              <a:defRPr sz="27700"/>
            </a:lvl8pPr>
            <a:lvl9pPr lvl="8" algn="ctr">
              <a:spcBef>
                <a:spcPts val="0"/>
              </a:spcBef>
              <a:spcAft>
                <a:spcPts val="0"/>
              </a:spcAft>
              <a:buSzPts val="27700"/>
              <a:buNone/>
              <a:defRPr sz="27700"/>
            </a:lvl9pPr>
          </a:lstStyle>
          <a:p/>
        </p:txBody>
      </p:sp>
      <p:sp>
        <p:nvSpPr>
          <p:cNvPr id="11" name="Google Shape;11;p2"/>
          <p:cNvSpPr txBox="1"/>
          <p:nvPr>
            <p:ph idx="1" type="subTitle"/>
          </p:nvPr>
        </p:nvSpPr>
        <p:spPr>
          <a:xfrm>
            <a:off x="1496160" y="18138400"/>
            <a:ext cx="40899000" cy="5072700"/>
          </a:xfrm>
          <a:prstGeom prst="rect">
            <a:avLst/>
          </a:prstGeom>
        </p:spPr>
        <p:txBody>
          <a:bodyPr anchorCtr="0" anchor="t" bIns="487600" lIns="487600" spcFirstLastPara="1" rIns="487600" wrap="square" tIns="487600">
            <a:normAutofit/>
          </a:bodyPr>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p:txBody>
      </p:sp>
      <p:sp>
        <p:nvSpPr>
          <p:cNvPr id="12" name="Google Shape;12;p2"/>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496160" y="7079200"/>
            <a:ext cx="40899000" cy="125664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64000"/>
              <a:buNone/>
              <a:defRPr sz="64000"/>
            </a:lvl1pPr>
            <a:lvl2pPr lvl="1" algn="ctr">
              <a:spcBef>
                <a:spcPts val="0"/>
              </a:spcBef>
              <a:spcAft>
                <a:spcPts val="0"/>
              </a:spcAft>
              <a:buSzPts val="64000"/>
              <a:buNone/>
              <a:defRPr sz="64000"/>
            </a:lvl2pPr>
            <a:lvl3pPr lvl="2" algn="ctr">
              <a:spcBef>
                <a:spcPts val="0"/>
              </a:spcBef>
              <a:spcAft>
                <a:spcPts val="0"/>
              </a:spcAft>
              <a:buSzPts val="64000"/>
              <a:buNone/>
              <a:defRPr sz="64000"/>
            </a:lvl3pPr>
            <a:lvl4pPr lvl="3" algn="ctr">
              <a:spcBef>
                <a:spcPts val="0"/>
              </a:spcBef>
              <a:spcAft>
                <a:spcPts val="0"/>
              </a:spcAft>
              <a:buSzPts val="64000"/>
              <a:buNone/>
              <a:defRPr sz="64000"/>
            </a:lvl4pPr>
            <a:lvl5pPr lvl="4" algn="ctr">
              <a:spcBef>
                <a:spcPts val="0"/>
              </a:spcBef>
              <a:spcAft>
                <a:spcPts val="0"/>
              </a:spcAft>
              <a:buSzPts val="64000"/>
              <a:buNone/>
              <a:defRPr sz="64000"/>
            </a:lvl5pPr>
            <a:lvl6pPr lvl="5" algn="ctr">
              <a:spcBef>
                <a:spcPts val="0"/>
              </a:spcBef>
              <a:spcAft>
                <a:spcPts val="0"/>
              </a:spcAft>
              <a:buSzPts val="64000"/>
              <a:buNone/>
              <a:defRPr sz="64000"/>
            </a:lvl6pPr>
            <a:lvl7pPr lvl="6" algn="ctr">
              <a:spcBef>
                <a:spcPts val="0"/>
              </a:spcBef>
              <a:spcAft>
                <a:spcPts val="0"/>
              </a:spcAft>
              <a:buSzPts val="64000"/>
              <a:buNone/>
              <a:defRPr sz="64000"/>
            </a:lvl7pPr>
            <a:lvl8pPr lvl="7" algn="ctr">
              <a:spcBef>
                <a:spcPts val="0"/>
              </a:spcBef>
              <a:spcAft>
                <a:spcPts val="0"/>
              </a:spcAft>
              <a:buSzPts val="64000"/>
              <a:buNone/>
              <a:defRPr sz="64000"/>
            </a:lvl8pPr>
            <a:lvl9pPr lvl="8" algn="ctr">
              <a:spcBef>
                <a:spcPts val="0"/>
              </a:spcBef>
              <a:spcAft>
                <a:spcPts val="0"/>
              </a:spcAft>
              <a:buSzPts val="64000"/>
              <a:buNone/>
              <a:defRPr sz="64000"/>
            </a:lvl9pPr>
          </a:lstStyle>
          <a:p>
            <a:r>
              <a:t>xx%</a:t>
            </a:r>
          </a:p>
        </p:txBody>
      </p:sp>
      <p:sp>
        <p:nvSpPr>
          <p:cNvPr id="46" name="Google Shape;46;p11"/>
          <p:cNvSpPr txBox="1"/>
          <p:nvPr>
            <p:ph idx="1" type="body"/>
          </p:nvPr>
        </p:nvSpPr>
        <p:spPr>
          <a:xfrm>
            <a:off x="1496160" y="20174240"/>
            <a:ext cx="40899000" cy="8325000"/>
          </a:xfrm>
          <a:prstGeom prst="rect">
            <a:avLst/>
          </a:prstGeom>
        </p:spPr>
        <p:txBody>
          <a:bodyPr anchorCtr="0" anchor="t" bIns="487600" lIns="487600" spcFirstLastPara="1" rIns="487600" wrap="square" tIns="487600">
            <a:normAutofit/>
          </a:bodyPr>
          <a:lstStyle>
            <a:lvl1pPr indent="-838200" lvl="0" marL="457200" algn="ctr">
              <a:spcBef>
                <a:spcPts val="0"/>
              </a:spcBef>
              <a:spcAft>
                <a:spcPts val="0"/>
              </a:spcAft>
              <a:buSzPts val="9600"/>
              <a:buChar char="●"/>
              <a:defRPr/>
            </a:lvl1pPr>
            <a:lvl2pPr indent="-704850" lvl="1" marL="914400" algn="ctr">
              <a:spcBef>
                <a:spcPts val="0"/>
              </a:spcBef>
              <a:spcAft>
                <a:spcPts val="0"/>
              </a:spcAft>
              <a:buSzPts val="7500"/>
              <a:buChar char="○"/>
              <a:defRPr/>
            </a:lvl2pPr>
            <a:lvl3pPr indent="-704850" lvl="2" marL="1371600" algn="ctr">
              <a:spcBef>
                <a:spcPts val="0"/>
              </a:spcBef>
              <a:spcAft>
                <a:spcPts val="0"/>
              </a:spcAft>
              <a:buSzPts val="7500"/>
              <a:buChar char="■"/>
              <a:defRPr/>
            </a:lvl3pPr>
            <a:lvl4pPr indent="-704850" lvl="3" marL="1828800" algn="ctr">
              <a:spcBef>
                <a:spcPts val="0"/>
              </a:spcBef>
              <a:spcAft>
                <a:spcPts val="0"/>
              </a:spcAft>
              <a:buSzPts val="7500"/>
              <a:buChar char="●"/>
              <a:defRPr/>
            </a:lvl4pPr>
            <a:lvl5pPr indent="-704850" lvl="4" marL="2286000" algn="ctr">
              <a:spcBef>
                <a:spcPts val="0"/>
              </a:spcBef>
              <a:spcAft>
                <a:spcPts val="0"/>
              </a:spcAft>
              <a:buSzPts val="7500"/>
              <a:buChar char="○"/>
              <a:defRPr/>
            </a:lvl5pPr>
            <a:lvl6pPr indent="-704850" lvl="5" marL="2743200" algn="ctr">
              <a:spcBef>
                <a:spcPts val="0"/>
              </a:spcBef>
              <a:spcAft>
                <a:spcPts val="0"/>
              </a:spcAft>
              <a:buSzPts val="7500"/>
              <a:buChar char="■"/>
              <a:defRPr/>
            </a:lvl6pPr>
            <a:lvl7pPr indent="-704850" lvl="6" marL="3200400" algn="ctr">
              <a:spcBef>
                <a:spcPts val="0"/>
              </a:spcBef>
              <a:spcAft>
                <a:spcPts val="0"/>
              </a:spcAft>
              <a:buSzPts val="7500"/>
              <a:buChar char="●"/>
              <a:defRPr/>
            </a:lvl7pPr>
            <a:lvl8pPr indent="-704850" lvl="7" marL="3657600" algn="ctr">
              <a:spcBef>
                <a:spcPts val="0"/>
              </a:spcBef>
              <a:spcAft>
                <a:spcPts val="0"/>
              </a:spcAft>
              <a:buSzPts val="7500"/>
              <a:buChar char="○"/>
              <a:defRPr/>
            </a:lvl8pPr>
            <a:lvl9pPr indent="-704850" lvl="8" marL="4114800" algn="ctr">
              <a:spcBef>
                <a:spcPts val="0"/>
              </a:spcBef>
              <a:spcAft>
                <a:spcPts val="0"/>
              </a:spcAft>
              <a:buSzPts val="7500"/>
              <a:buChar char="■"/>
              <a:defRPr/>
            </a:lvl9pPr>
          </a:lstStyle>
          <a:p/>
        </p:txBody>
      </p:sp>
      <p:sp>
        <p:nvSpPr>
          <p:cNvPr id="47" name="Google Shape;47;p11"/>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496160" y="13765440"/>
            <a:ext cx="40899000" cy="5387400"/>
          </a:xfrm>
          <a:prstGeom prst="rect">
            <a:avLst/>
          </a:prstGeom>
        </p:spPr>
        <p:txBody>
          <a:bodyPr anchorCtr="0" anchor="ctr" bIns="487600" lIns="487600" spcFirstLastPara="1" rIns="487600" wrap="square" tIns="487600">
            <a:norm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p:txBody>
      </p:sp>
      <p:sp>
        <p:nvSpPr>
          <p:cNvPr id="15" name="Google Shape;15;p3"/>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18" name="Google Shape;18;p4"/>
          <p:cNvSpPr txBox="1"/>
          <p:nvPr>
            <p:ph idx="1" type="body"/>
          </p:nvPr>
        </p:nvSpPr>
        <p:spPr>
          <a:xfrm>
            <a:off x="1496160" y="7375840"/>
            <a:ext cx="40899000" cy="21864900"/>
          </a:xfrm>
          <a:prstGeom prst="rect">
            <a:avLst/>
          </a:prstGeom>
        </p:spPr>
        <p:txBody>
          <a:bodyPr anchorCtr="0" anchor="t" bIns="487600" lIns="487600" spcFirstLastPara="1" rIns="487600" wrap="square" tIns="487600">
            <a:normAutofit/>
          </a:bodyPr>
          <a:lstStyle>
            <a:lvl1pPr indent="-838200" lvl="0" marL="457200">
              <a:spcBef>
                <a:spcPts val="0"/>
              </a:spcBef>
              <a:spcAft>
                <a:spcPts val="0"/>
              </a:spcAft>
              <a:buSzPts val="9600"/>
              <a:buChar char="●"/>
              <a:defRPr/>
            </a:lvl1pPr>
            <a:lvl2pPr indent="-704850" lvl="1" marL="914400">
              <a:spcBef>
                <a:spcPts val="0"/>
              </a:spcBef>
              <a:spcAft>
                <a:spcPts val="0"/>
              </a:spcAft>
              <a:buSzPts val="7500"/>
              <a:buChar char="○"/>
              <a:defRPr/>
            </a:lvl2pPr>
            <a:lvl3pPr indent="-704850" lvl="2" marL="1371600">
              <a:spcBef>
                <a:spcPts val="0"/>
              </a:spcBef>
              <a:spcAft>
                <a:spcPts val="0"/>
              </a:spcAft>
              <a:buSzPts val="7500"/>
              <a:buChar char="■"/>
              <a:defRPr/>
            </a:lvl3pPr>
            <a:lvl4pPr indent="-704850" lvl="3" marL="1828800">
              <a:spcBef>
                <a:spcPts val="0"/>
              </a:spcBef>
              <a:spcAft>
                <a:spcPts val="0"/>
              </a:spcAft>
              <a:buSzPts val="7500"/>
              <a:buChar char="●"/>
              <a:defRPr/>
            </a:lvl4pPr>
            <a:lvl5pPr indent="-704850" lvl="4" marL="2286000">
              <a:spcBef>
                <a:spcPts val="0"/>
              </a:spcBef>
              <a:spcAft>
                <a:spcPts val="0"/>
              </a:spcAft>
              <a:buSzPts val="7500"/>
              <a:buChar char="○"/>
              <a:defRPr/>
            </a:lvl5pPr>
            <a:lvl6pPr indent="-704850" lvl="5" marL="2743200">
              <a:spcBef>
                <a:spcPts val="0"/>
              </a:spcBef>
              <a:spcAft>
                <a:spcPts val="0"/>
              </a:spcAft>
              <a:buSzPts val="7500"/>
              <a:buChar char="■"/>
              <a:defRPr/>
            </a:lvl6pPr>
            <a:lvl7pPr indent="-704850" lvl="6" marL="3200400">
              <a:spcBef>
                <a:spcPts val="0"/>
              </a:spcBef>
              <a:spcAft>
                <a:spcPts val="0"/>
              </a:spcAft>
              <a:buSzPts val="7500"/>
              <a:buChar char="●"/>
              <a:defRPr/>
            </a:lvl7pPr>
            <a:lvl8pPr indent="-704850" lvl="7" marL="3657600">
              <a:spcBef>
                <a:spcPts val="0"/>
              </a:spcBef>
              <a:spcAft>
                <a:spcPts val="0"/>
              </a:spcAft>
              <a:buSzPts val="7500"/>
              <a:buChar char="○"/>
              <a:defRPr/>
            </a:lvl8pPr>
            <a:lvl9pPr indent="-704850" lvl="8" marL="4114800">
              <a:spcBef>
                <a:spcPts val="0"/>
              </a:spcBef>
              <a:spcAft>
                <a:spcPts val="0"/>
              </a:spcAft>
              <a:buSzPts val="7500"/>
              <a:buChar char="■"/>
              <a:defRPr/>
            </a:lvl9pPr>
          </a:lstStyle>
          <a:p/>
        </p:txBody>
      </p:sp>
      <p:sp>
        <p:nvSpPr>
          <p:cNvPr id="19" name="Google Shape;19;p4"/>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2" name="Google Shape;22;p5"/>
          <p:cNvSpPr txBox="1"/>
          <p:nvPr>
            <p:ph idx="1" type="body"/>
          </p:nvPr>
        </p:nvSpPr>
        <p:spPr>
          <a:xfrm>
            <a:off x="1496160" y="7375840"/>
            <a:ext cx="19199400" cy="21864900"/>
          </a:xfrm>
          <a:prstGeom prst="rect">
            <a:avLst/>
          </a:prstGeom>
        </p:spPr>
        <p:txBody>
          <a:bodyPr anchorCtr="0" anchor="t" bIns="487600" lIns="487600" spcFirstLastPara="1" rIns="487600" wrap="square" tIns="487600">
            <a:normAutofit/>
          </a:bodyPr>
          <a:lstStyle>
            <a:lvl1pPr indent="-704850" lvl="0" marL="457200">
              <a:spcBef>
                <a:spcPts val="0"/>
              </a:spcBef>
              <a:spcAft>
                <a:spcPts val="0"/>
              </a:spcAft>
              <a:buSzPts val="7500"/>
              <a:buChar char="●"/>
              <a:defRPr sz="75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23" name="Google Shape;23;p5"/>
          <p:cNvSpPr txBox="1"/>
          <p:nvPr>
            <p:ph idx="2" type="body"/>
          </p:nvPr>
        </p:nvSpPr>
        <p:spPr>
          <a:xfrm>
            <a:off x="23195520" y="7375840"/>
            <a:ext cx="19199400" cy="21864900"/>
          </a:xfrm>
          <a:prstGeom prst="rect">
            <a:avLst/>
          </a:prstGeom>
        </p:spPr>
        <p:txBody>
          <a:bodyPr anchorCtr="0" anchor="t" bIns="487600" lIns="487600" spcFirstLastPara="1" rIns="487600" wrap="square" tIns="487600">
            <a:normAutofit/>
          </a:bodyPr>
          <a:lstStyle>
            <a:lvl1pPr indent="-704850" lvl="0" marL="457200">
              <a:spcBef>
                <a:spcPts val="0"/>
              </a:spcBef>
              <a:spcAft>
                <a:spcPts val="0"/>
              </a:spcAft>
              <a:buSzPts val="7500"/>
              <a:buChar char="●"/>
              <a:defRPr sz="75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24" name="Google Shape;24;p5"/>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7" name="Google Shape;27;p6"/>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496160" y="3555840"/>
            <a:ext cx="13478400" cy="4836600"/>
          </a:xfrm>
          <a:prstGeom prst="rect">
            <a:avLst/>
          </a:prstGeom>
        </p:spPr>
        <p:txBody>
          <a:bodyPr anchorCtr="0" anchor="b" bIns="487600" lIns="487600" spcFirstLastPara="1" rIns="487600" wrap="square" tIns="48760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0" name="Google Shape;30;p7"/>
          <p:cNvSpPr txBox="1"/>
          <p:nvPr>
            <p:ph idx="1" type="body"/>
          </p:nvPr>
        </p:nvSpPr>
        <p:spPr>
          <a:xfrm>
            <a:off x="1496160" y="8893440"/>
            <a:ext cx="13478400" cy="20348100"/>
          </a:xfrm>
          <a:prstGeom prst="rect">
            <a:avLst/>
          </a:prstGeom>
        </p:spPr>
        <p:txBody>
          <a:bodyPr anchorCtr="0" anchor="t" bIns="487600" lIns="487600" spcFirstLastPara="1" rIns="487600" wrap="square" tIns="487600">
            <a:normAutofit/>
          </a:bodyPr>
          <a:lstStyle>
            <a:lvl1pPr indent="-635000" lvl="0" marL="457200">
              <a:spcBef>
                <a:spcPts val="0"/>
              </a:spcBef>
              <a:spcAft>
                <a:spcPts val="0"/>
              </a:spcAft>
              <a:buSzPts val="6400"/>
              <a:buChar char="●"/>
              <a:defRPr sz="64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31" name="Google Shape;31;p7"/>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353200" y="2880960"/>
            <a:ext cx="30565500" cy="26181000"/>
          </a:xfrm>
          <a:prstGeom prst="rect">
            <a:avLst/>
          </a:prstGeom>
        </p:spPr>
        <p:txBody>
          <a:bodyPr anchorCtr="0" anchor="ctr" bIns="487600" lIns="487600" spcFirstLastPara="1" rIns="487600" wrap="square" tIns="487600">
            <a:normAutofit/>
          </a:bodyPr>
          <a:lstStyle>
            <a:lvl1pPr lvl="0">
              <a:spcBef>
                <a:spcPts val="0"/>
              </a:spcBef>
              <a:spcAft>
                <a:spcPts val="0"/>
              </a:spcAft>
              <a:buSzPts val="25600"/>
              <a:buNone/>
              <a:defRPr sz="25600"/>
            </a:lvl1pPr>
            <a:lvl2pPr lvl="1">
              <a:spcBef>
                <a:spcPts val="0"/>
              </a:spcBef>
              <a:spcAft>
                <a:spcPts val="0"/>
              </a:spcAft>
              <a:buSzPts val="25600"/>
              <a:buNone/>
              <a:defRPr sz="25600"/>
            </a:lvl2pPr>
            <a:lvl3pPr lvl="2">
              <a:spcBef>
                <a:spcPts val="0"/>
              </a:spcBef>
              <a:spcAft>
                <a:spcPts val="0"/>
              </a:spcAft>
              <a:buSzPts val="25600"/>
              <a:buNone/>
              <a:defRPr sz="25600"/>
            </a:lvl3pPr>
            <a:lvl4pPr lvl="3">
              <a:spcBef>
                <a:spcPts val="0"/>
              </a:spcBef>
              <a:spcAft>
                <a:spcPts val="0"/>
              </a:spcAft>
              <a:buSzPts val="25600"/>
              <a:buNone/>
              <a:defRPr sz="25600"/>
            </a:lvl4pPr>
            <a:lvl5pPr lvl="4">
              <a:spcBef>
                <a:spcPts val="0"/>
              </a:spcBef>
              <a:spcAft>
                <a:spcPts val="0"/>
              </a:spcAft>
              <a:buSzPts val="25600"/>
              <a:buNone/>
              <a:defRPr sz="25600"/>
            </a:lvl5pPr>
            <a:lvl6pPr lvl="5">
              <a:spcBef>
                <a:spcPts val="0"/>
              </a:spcBef>
              <a:spcAft>
                <a:spcPts val="0"/>
              </a:spcAft>
              <a:buSzPts val="25600"/>
              <a:buNone/>
              <a:defRPr sz="25600"/>
            </a:lvl6pPr>
            <a:lvl7pPr lvl="6">
              <a:spcBef>
                <a:spcPts val="0"/>
              </a:spcBef>
              <a:spcAft>
                <a:spcPts val="0"/>
              </a:spcAft>
              <a:buSzPts val="25600"/>
              <a:buNone/>
              <a:defRPr sz="25600"/>
            </a:lvl7pPr>
            <a:lvl8pPr lvl="7">
              <a:spcBef>
                <a:spcPts val="0"/>
              </a:spcBef>
              <a:spcAft>
                <a:spcPts val="0"/>
              </a:spcAft>
              <a:buSzPts val="25600"/>
              <a:buNone/>
              <a:defRPr sz="25600"/>
            </a:lvl8pPr>
            <a:lvl9pPr lvl="8">
              <a:spcBef>
                <a:spcPts val="0"/>
              </a:spcBef>
              <a:spcAft>
                <a:spcPts val="0"/>
              </a:spcAft>
              <a:buSzPts val="25600"/>
              <a:buNone/>
              <a:defRPr sz="25600"/>
            </a:lvl9pPr>
          </a:lstStyle>
          <a:p/>
        </p:txBody>
      </p:sp>
      <p:sp>
        <p:nvSpPr>
          <p:cNvPr id="34" name="Google Shape;34;p8"/>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21945600" y="-800"/>
            <a:ext cx="21945600" cy="32918400"/>
          </a:xfrm>
          <a:prstGeom prst="rect">
            <a:avLst/>
          </a:prstGeom>
          <a:solidFill>
            <a:schemeClr val="lt2"/>
          </a:solidFill>
          <a:ln>
            <a:noFill/>
          </a:ln>
        </p:spPr>
        <p:txBody>
          <a:bodyPr anchorCtr="0" anchor="ctr" bIns="487600" lIns="487600" spcFirstLastPara="1" rIns="487600" wrap="square" tIns="4876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274400" y="7892320"/>
            <a:ext cx="19416900" cy="94866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22400"/>
              <a:buNone/>
              <a:defRPr sz="22400"/>
            </a:lvl1pPr>
            <a:lvl2pPr lvl="1" algn="ctr">
              <a:spcBef>
                <a:spcPts val="0"/>
              </a:spcBef>
              <a:spcAft>
                <a:spcPts val="0"/>
              </a:spcAft>
              <a:buSzPts val="22400"/>
              <a:buNone/>
              <a:defRPr sz="22400"/>
            </a:lvl2pPr>
            <a:lvl3pPr lvl="2" algn="ctr">
              <a:spcBef>
                <a:spcPts val="0"/>
              </a:spcBef>
              <a:spcAft>
                <a:spcPts val="0"/>
              </a:spcAft>
              <a:buSzPts val="22400"/>
              <a:buNone/>
              <a:defRPr sz="22400"/>
            </a:lvl3pPr>
            <a:lvl4pPr lvl="3" algn="ctr">
              <a:spcBef>
                <a:spcPts val="0"/>
              </a:spcBef>
              <a:spcAft>
                <a:spcPts val="0"/>
              </a:spcAft>
              <a:buSzPts val="22400"/>
              <a:buNone/>
              <a:defRPr sz="22400"/>
            </a:lvl4pPr>
            <a:lvl5pPr lvl="4" algn="ctr">
              <a:spcBef>
                <a:spcPts val="0"/>
              </a:spcBef>
              <a:spcAft>
                <a:spcPts val="0"/>
              </a:spcAft>
              <a:buSzPts val="22400"/>
              <a:buNone/>
              <a:defRPr sz="22400"/>
            </a:lvl5pPr>
            <a:lvl6pPr lvl="5" algn="ctr">
              <a:spcBef>
                <a:spcPts val="0"/>
              </a:spcBef>
              <a:spcAft>
                <a:spcPts val="0"/>
              </a:spcAft>
              <a:buSzPts val="22400"/>
              <a:buNone/>
              <a:defRPr sz="22400"/>
            </a:lvl6pPr>
            <a:lvl7pPr lvl="6" algn="ctr">
              <a:spcBef>
                <a:spcPts val="0"/>
              </a:spcBef>
              <a:spcAft>
                <a:spcPts val="0"/>
              </a:spcAft>
              <a:buSzPts val="22400"/>
              <a:buNone/>
              <a:defRPr sz="22400"/>
            </a:lvl7pPr>
            <a:lvl8pPr lvl="7" algn="ctr">
              <a:spcBef>
                <a:spcPts val="0"/>
              </a:spcBef>
              <a:spcAft>
                <a:spcPts val="0"/>
              </a:spcAft>
              <a:buSzPts val="22400"/>
              <a:buNone/>
              <a:defRPr sz="22400"/>
            </a:lvl8pPr>
            <a:lvl9pPr lvl="8" algn="ctr">
              <a:spcBef>
                <a:spcPts val="0"/>
              </a:spcBef>
              <a:spcAft>
                <a:spcPts val="0"/>
              </a:spcAft>
              <a:buSzPts val="22400"/>
              <a:buNone/>
              <a:defRPr sz="22400"/>
            </a:lvl9pPr>
          </a:lstStyle>
          <a:p/>
        </p:txBody>
      </p:sp>
      <p:sp>
        <p:nvSpPr>
          <p:cNvPr id="38" name="Google Shape;38;p9"/>
          <p:cNvSpPr txBox="1"/>
          <p:nvPr>
            <p:ph idx="1" type="subTitle"/>
          </p:nvPr>
        </p:nvSpPr>
        <p:spPr>
          <a:xfrm>
            <a:off x="1274400" y="17939680"/>
            <a:ext cx="19416900" cy="7904700"/>
          </a:xfrm>
          <a:prstGeom prst="rect">
            <a:avLst/>
          </a:prstGeom>
        </p:spPr>
        <p:txBody>
          <a:bodyPr anchorCtr="0" anchor="t" bIns="487600" lIns="487600" spcFirstLastPara="1" rIns="487600" wrap="square" tIns="487600">
            <a:normAutofit/>
          </a:bodyPr>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p:txBody>
      </p:sp>
      <p:sp>
        <p:nvSpPr>
          <p:cNvPr id="39" name="Google Shape;39;p9"/>
          <p:cNvSpPr txBox="1"/>
          <p:nvPr>
            <p:ph idx="2" type="body"/>
          </p:nvPr>
        </p:nvSpPr>
        <p:spPr>
          <a:xfrm>
            <a:off x="23709600" y="4634080"/>
            <a:ext cx="18417600" cy="23648700"/>
          </a:xfrm>
          <a:prstGeom prst="rect">
            <a:avLst/>
          </a:prstGeom>
        </p:spPr>
        <p:txBody>
          <a:bodyPr anchorCtr="0" anchor="ctr" bIns="487600" lIns="487600" spcFirstLastPara="1" rIns="487600" wrap="square" tIns="487600">
            <a:normAutofit/>
          </a:bodyPr>
          <a:lstStyle>
            <a:lvl1pPr indent="-838200" lvl="0" marL="457200">
              <a:spcBef>
                <a:spcPts val="0"/>
              </a:spcBef>
              <a:spcAft>
                <a:spcPts val="0"/>
              </a:spcAft>
              <a:buSzPts val="9600"/>
              <a:buChar char="●"/>
              <a:defRPr/>
            </a:lvl1pPr>
            <a:lvl2pPr indent="-704850" lvl="1" marL="914400">
              <a:spcBef>
                <a:spcPts val="0"/>
              </a:spcBef>
              <a:spcAft>
                <a:spcPts val="0"/>
              </a:spcAft>
              <a:buSzPts val="7500"/>
              <a:buChar char="○"/>
              <a:defRPr/>
            </a:lvl2pPr>
            <a:lvl3pPr indent="-704850" lvl="2" marL="1371600">
              <a:spcBef>
                <a:spcPts val="0"/>
              </a:spcBef>
              <a:spcAft>
                <a:spcPts val="0"/>
              </a:spcAft>
              <a:buSzPts val="7500"/>
              <a:buChar char="■"/>
              <a:defRPr/>
            </a:lvl3pPr>
            <a:lvl4pPr indent="-704850" lvl="3" marL="1828800">
              <a:spcBef>
                <a:spcPts val="0"/>
              </a:spcBef>
              <a:spcAft>
                <a:spcPts val="0"/>
              </a:spcAft>
              <a:buSzPts val="7500"/>
              <a:buChar char="●"/>
              <a:defRPr/>
            </a:lvl4pPr>
            <a:lvl5pPr indent="-704850" lvl="4" marL="2286000">
              <a:spcBef>
                <a:spcPts val="0"/>
              </a:spcBef>
              <a:spcAft>
                <a:spcPts val="0"/>
              </a:spcAft>
              <a:buSzPts val="7500"/>
              <a:buChar char="○"/>
              <a:defRPr/>
            </a:lvl5pPr>
            <a:lvl6pPr indent="-704850" lvl="5" marL="2743200">
              <a:spcBef>
                <a:spcPts val="0"/>
              </a:spcBef>
              <a:spcAft>
                <a:spcPts val="0"/>
              </a:spcAft>
              <a:buSzPts val="7500"/>
              <a:buChar char="■"/>
              <a:defRPr/>
            </a:lvl6pPr>
            <a:lvl7pPr indent="-704850" lvl="6" marL="3200400">
              <a:spcBef>
                <a:spcPts val="0"/>
              </a:spcBef>
              <a:spcAft>
                <a:spcPts val="0"/>
              </a:spcAft>
              <a:buSzPts val="7500"/>
              <a:buChar char="●"/>
              <a:defRPr/>
            </a:lvl7pPr>
            <a:lvl8pPr indent="-704850" lvl="7" marL="3657600">
              <a:spcBef>
                <a:spcPts val="0"/>
              </a:spcBef>
              <a:spcAft>
                <a:spcPts val="0"/>
              </a:spcAft>
              <a:buSzPts val="7500"/>
              <a:buChar char="○"/>
              <a:defRPr/>
            </a:lvl8pPr>
            <a:lvl9pPr indent="-704850" lvl="8" marL="4114800">
              <a:spcBef>
                <a:spcPts val="0"/>
              </a:spcBef>
              <a:spcAft>
                <a:spcPts val="0"/>
              </a:spcAft>
              <a:buSzPts val="7500"/>
              <a:buChar char="■"/>
              <a:defRPr/>
            </a:lvl9pPr>
          </a:lstStyle>
          <a:p/>
        </p:txBody>
      </p:sp>
      <p:sp>
        <p:nvSpPr>
          <p:cNvPr id="40" name="Google Shape;40;p9"/>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496160" y="27075680"/>
            <a:ext cx="28794300" cy="3872700"/>
          </a:xfrm>
          <a:prstGeom prst="rect">
            <a:avLst/>
          </a:prstGeom>
        </p:spPr>
        <p:txBody>
          <a:bodyPr anchorCtr="0" anchor="ctr" bIns="487600" lIns="487600" spcFirstLastPara="1" rIns="487600" wrap="square" tIns="487600">
            <a:normAutofit/>
          </a:bodyPr>
          <a:lstStyle>
            <a:lvl1pPr indent="-228600" lvl="0" marL="457200">
              <a:lnSpc>
                <a:spcPct val="100000"/>
              </a:lnSpc>
              <a:spcBef>
                <a:spcPts val="0"/>
              </a:spcBef>
              <a:spcAft>
                <a:spcPts val="0"/>
              </a:spcAft>
              <a:buSzPts val="9600"/>
              <a:buNone/>
              <a:defRPr/>
            </a:lvl1pPr>
          </a:lstStyle>
          <a:p/>
        </p:txBody>
      </p:sp>
      <p:sp>
        <p:nvSpPr>
          <p:cNvPr id="43" name="Google Shape;43;p10"/>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96160" y="2848160"/>
            <a:ext cx="40899000" cy="3665400"/>
          </a:xfrm>
          <a:prstGeom prst="rect">
            <a:avLst/>
          </a:prstGeom>
          <a:noFill/>
          <a:ln>
            <a:noFill/>
          </a:ln>
        </p:spPr>
        <p:txBody>
          <a:bodyPr anchorCtr="0" anchor="t" bIns="487600" lIns="487600" spcFirstLastPara="1" rIns="487600" wrap="square" tIns="487600">
            <a:normAutofit/>
          </a:bodyPr>
          <a:lstStyle>
            <a:lvl1pPr lvl="0">
              <a:spcBef>
                <a:spcPts val="0"/>
              </a:spcBef>
              <a:spcAft>
                <a:spcPts val="0"/>
              </a:spcAft>
              <a:buClr>
                <a:schemeClr val="dk1"/>
              </a:buClr>
              <a:buSzPts val="14900"/>
              <a:buNone/>
              <a:defRPr sz="14900">
                <a:solidFill>
                  <a:schemeClr val="dk1"/>
                </a:solidFill>
              </a:defRPr>
            </a:lvl1pPr>
            <a:lvl2pPr lvl="1">
              <a:spcBef>
                <a:spcPts val="0"/>
              </a:spcBef>
              <a:spcAft>
                <a:spcPts val="0"/>
              </a:spcAft>
              <a:buClr>
                <a:schemeClr val="dk1"/>
              </a:buClr>
              <a:buSzPts val="14900"/>
              <a:buNone/>
              <a:defRPr sz="14900">
                <a:solidFill>
                  <a:schemeClr val="dk1"/>
                </a:solidFill>
              </a:defRPr>
            </a:lvl2pPr>
            <a:lvl3pPr lvl="2">
              <a:spcBef>
                <a:spcPts val="0"/>
              </a:spcBef>
              <a:spcAft>
                <a:spcPts val="0"/>
              </a:spcAft>
              <a:buClr>
                <a:schemeClr val="dk1"/>
              </a:buClr>
              <a:buSzPts val="14900"/>
              <a:buNone/>
              <a:defRPr sz="14900">
                <a:solidFill>
                  <a:schemeClr val="dk1"/>
                </a:solidFill>
              </a:defRPr>
            </a:lvl3pPr>
            <a:lvl4pPr lvl="3">
              <a:spcBef>
                <a:spcPts val="0"/>
              </a:spcBef>
              <a:spcAft>
                <a:spcPts val="0"/>
              </a:spcAft>
              <a:buClr>
                <a:schemeClr val="dk1"/>
              </a:buClr>
              <a:buSzPts val="14900"/>
              <a:buNone/>
              <a:defRPr sz="14900">
                <a:solidFill>
                  <a:schemeClr val="dk1"/>
                </a:solidFill>
              </a:defRPr>
            </a:lvl4pPr>
            <a:lvl5pPr lvl="4">
              <a:spcBef>
                <a:spcPts val="0"/>
              </a:spcBef>
              <a:spcAft>
                <a:spcPts val="0"/>
              </a:spcAft>
              <a:buClr>
                <a:schemeClr val="dk1"/>
              </a:buClr>
              <a:buSzPts val="14900"/>
              <a:buNone/>
              <a:defRPr sz="14900">
                <a:solidFill>
                  <a:schemeClr val="dk1"/>
                </a:solidFill>
              </a:defRPr>
            </a:lvl5pPr>
            <a:lvl6pPr lvl="5">
              <a:spcBef>
                <a:spcPts val="0"/>
              </a:spcBef>
              <a:spcAft>
                <a:spcPts val="0"/>
              </a:spcAft>
              <a:buClr>
                <a:schemeClr val="dk1"/>
              </a:buClr>
              <a:buSzPts val="14900"/>
              <a:buNone/>
              <a:defRPr sz="14900">
                <a:solidFill>
                  <a:schemeClr val="dk1"/>
                </a:solidFill>
              </a:defRPr>
            </a:lvl6pPr>
            <a:lvl7pPr lvl="6">
              <a:spcBef>
                <a:spcPts val="0"/>
              </a:spcBef>
              <a:spcAft>
                <a:spcPts val="0"/>
              </a:spcAft>
              <a:buClr>
                <a:schemeClr val="dk1"/>
              </a:buClr>
              <a:buSzPts val="14900"/>
              <a:buNone/>
              <a:defRPr sz="14900">
                <a:solidFill>
                  <a:schemeClr val="dk1"/>
                </a:solidFill>
              </a:defRPr>
            </a:lvl7pPr>
            <a:lvl8pPr lvl="7">
              <a:spcBef>
                <a:spcPts val="0"/>
              </a:spcBef>
              <a:spcAft>
                <a:spcPts val="0"/>
              </a:spcAft>
              <a:buClr>
                <a:schemeClr val="dk1"/>
              </a:buClr>
              <a:buSzPts val="14900"/>
              <a:buNone/>
              <a:defRPr sz="14900">
                <a:solidFill>
                  <a:schemeClr val="dk1"/>
                </a:solidFill>
              </a:defRPr>
            </a:lvl8pPr>
            <a:lvl9pPr lvl="8">
              <a:spcBef>
                <a:spcPts val="0"/>
              </a:spcBef>
              <a:spcAft>
                <a:spcPts val="0"/>
              </a:spcAft>
              <a:buClr>
                <a:schemeClr val="dk1"/>
              </a:buClr>
              <a:buSzPts val="14900"/>
              <a:buNone/>
              <a:defRPr sz="14900">
                <a:solidFill>
                  <a:schemeClr val="dk1"/>
                </a:solidFill>
              </a:defRPr>
            </a:lvl9pPr>
          </a:lstStyle>
          <a:p/>
        </p:txBody>
      </p:sp>
      <p:sp>
        <p:nvSpPr>
          <p:cNvPr id="7" name="Google Shape;7;p1"/>
          <p:cNvSpPr txBox="1"/>
          <p:nvPr>
            <p:ph idx="1" type="body"/>
          </p:nvPr>
        </p:nvSpPr>
        <p:spPr>
          <a:xfrm>
            <a:off x="1496160" y="7375840"/>
            <a:ext cx="40899000" cy="21864900"/>
          </a:xfrm>
          <a:prstGeom prst="rect">
            <a:avLst/>
          </a:prstGeom>
          <a:noFill/>
          <a:ln>
            <a:noFill/>
          </a:ln>
        </p:spPr>
        <p:txBody>
          <a:bodyPr anchorCtr="0" anchor="t" bIns="487600" lIns="487600" spcFirstLastPara="1" rIns="487600" wrap="square" tIns="487600">
            <a:normAutofit/>
          </a:bodyPr>
          <a:lstStyle>
            <a:lvl1pPr indent="-838200" lvl="0" marL="457200">
              <a:lnSpc>
                <a:spcPct val="115000"/>
              </a:lnSpc>
              <a:spcBef>
                <a:spcPts val="0"/>
              </a:spcBef>
              <a:spcAft>
                <a:spcPts val="0"/>
              </a:spcAft>
              <a:buClr>
                <a:schemeClr val="dk2"/>
              </a:buClr>
              <a:buSzPts val="9600"/>
              <a:buChar char="●"/>
              <a:defRPr sz="9600">
                <a:solidFill>
                  <a:schemeClr val="dk2"/>
                </a:solidFill>
              </a:defRPr>
            </a:lvl1pPr>
            <a:lvl2pPr indent="-704850" lvl="1" marL="914400">
              <a:lnSpc>
                <a:spcPct val="115000"/>
              </a:lnSpc>
              <a:spcBef>
                <a:spcPts val="0"/>
              </a:spcBef>
              <a:spcAft>
                <a:spcPts val="0"/>
              </a:spcAft>
              <a:buClr>
                <a:schemeClr val="dk2"/>
              </a:buClr>
              <a:buSzPts val="7500"/>
              <a:buChar char="○"/>
              <a:defRPr sz="7500">
                <a:solidFill>
                  <a:schemeClr val="dk2"/>
                </a:solidFill>
              </a:defRPr>
            </a:lvl2pPr>
            <a:lvl3pPr indent="-704850" lvl="2" marL="1371600">
              <a:lnSpc>
                <a:spcPct val="115000"/>
              </a:lnSpc>
              <a:spcBef>
                <a:spcPts val="0"/>
              </a:spcBef>
              <a:spcAft>
                <a:spcPts val="0"/>
              </a:spcAft>
              <a:buClr>
                <a:schemeClr val="dk2"/>
              </a:buClr>
              <a:buSzPts val="7500"/>
              <a:buChar char="■"/>
              <a:defRPr sz="7500">
                <a:solidFill>
                  <a:schemeClr val="dk2"/>
                </a:solidFill>
              </a:defRPr>
            </a:lvl3pPr>
            <a:lvl4pPr indent="-704850" lvl="3" marL="1828800">
              <a:lnSpc>
                <a:spcPct val="115000"/>
              </a:lnSpc>
              <a:spcBef>
                <a:spcPts val="0"/>
              </a:spcBef>
              <a:spcAft>
                <a:spcPts val="0"/>
              </a:spcAft>
              <a:buClr>
                <a:schemeClr val="dk2"/>
              </a:buClr>
              <a:buSzPts val="7500"/>
              <a:buChar char="●"/>
              <a:defRPr sz="7500">
                <a:solidFill>
                  <a:schemeClr val="dk2"/>
                </a:solidFill>
              </a:defRPr>
            </a:lvl4pPr>
            <a:lvl5pPr indent="-704850" lvl="4" marL="2286000">
              <a:lnSpc>
                <a:spcPct val="115000"/>
              </a:lnSpc>
              <a:spcBef>
                <a:spcPts val="0"/>
              </a:spcBef>
              <a:spcAft>
                <a:spcPts val="0"/>
              </a:spcAft>
              <a:buClr>
                <a:schemeClr val="dk2"/>
              </a:buClr>
              <a:buSzPts val="7500"/>
              <a:buChar char="○"/>
              <a:defRPr sz="7500">
                <a:solidFill>
                  <a:schemeClr val="dk2"/>
                </a:solidFill>
              </a:defRPr>
            </a:lvl5pPr>
            <a:lvl6pPr indent="-704850" lvl="5" marL="2743200">
              <a:lnSpc>
                <a:spcPct val="115000"/>
              </a:lnSpc>
              <a:spcBef>
                <a:spcPts val="0"/>
              </a:spcBef>
              <a:spcAft>
                <a:spcPts val="0"/>
              </a:spcAft>
              <a:buClr>
                <a:schemeClr val="dk2"/>
              </a:buClr>
              <a:buSzPts val="7500"/>
              <a:buChar char="■"/>
              <a:defRPr sz="7500">
                <a:solidFill>
                  <a:schemeClr val="dk2"/>
                </a:solidFill>
              </a:defRPr>
            </a:lvl6pPr>
            <a:lvl7pPr indent="-704850" lvl="6" marL="3200400">
              <a:lnSpc>
                <a:spcPct val="115000"/>
              </a:lnSpc>
              <a:spcBef>
                <a:spcPts val="0"/>
              </a:spcBef>
              <a:spcAft>
                <a:spcPts val="0"/>
              </a:spcAft>
              <a:buClr>
                <a:schemeClr val="dk2"/>
              </a:buClr>
              <a:buSzPts val="7500"/>
              <a:buChar char="●"/>
              <a:defRPr sz="7500">
                <a:solidFill>
                  <a:schemeClr val="dk2"/>
                </a:solidFill>
              </a:defRPr>
            </a:lvl7pPr>
            <a:lvl8pPr indent="-704850" lvl="7" marL="3657600">
              <a:lnSpc>
                <a:spcPct val="115000"/>
              </a:lnSpc>
              <a:spcBef>
                <a:spcPts val="0"/>
              </a:spcBef>
              <a:spcAft>
                <a:spcPts val="0"/>
              </a:spcAft>
              <a:buClr>
                <a:schemeClr val="dk2"/>
              </a:buClr>
              <a:buSzPts val="7500"/>
              <a:buChar char="○"/>
              <a:defRPr sz="7500">
                <a:solidFill>
                  <a:schemeClr val="dk2"/>
                </a:solidFill>
              </a:defRPr>
            </a:lvl8pPr>
            <a:lvl9pPr indent="-704850" lvl="8" marL="4114800">
              <a:lnSpc>
                <a:spcPct val="115000"/>
              </a:lnSpc>
              <a:spcBef>
                <a:spcPts val="0"/>
              </a:spcBef>
              <a:spcAft>
                <a:spcPts val="0"/>
              </a:spcAft>
              <a:buClr>
                <a:schemeClr val="dk2"/>
              </a:buClr>
              <a:buSzPts val="7500"/>
              <a:buChar char="■"/>
              <a:defRPr sz="7500">
                <a:solidFill>
                  <a:schemeClr val="dk2"/>
                </a:solidFill>
              </a:defRPr>
            </a:lvl9pPr>
          </a:lstStyle>
          <a:p/>
        </p:txBody>
      </p:sp>
      <p:sp>
        <p:nvSpPr>
          <p:cNvPr id="8" name="Google Shape;8;p1"/>
          <p:cNvSpPr txBox="1"/>
          <p:nvPr>
            <p:ph idx="12" type="sldNum"/>
          </p:nvPr>
        </p:nvSpPr>
        <p:spPr>
          <a:xfrm>
            <a:off x="40667798" y="29844588"/>
            <a:ext cx="2633700" cy="2519100"/>
          </a:xfrm>
          <a:prstGeom prst="rect">
            <a:avLst/>
          </a:prstGeom>
          <a:noFill/>
          <a:ln>
            <a:noFill/>
          </a:ln>
        </p:spPr>
        <p:txBody>
          <a:bodyPr anchorCtr="0" anchor="ctr" bIns="487600" lIns="487600" spcFirstLastPara="1" rIns="487600" wrap="square" tIns="487600">
            <a:normAutofit/>
          </a:bodyPr>
          <a:lstStyle>
            <a:lvl1pPr lvl="0" algn="r">
              <a:buNone/>
              <a:defRPr sz="5300">
                <a:solidFill>
                  <a:schemeClr val="dk2"/>
                </a:solidFill>
              </a:defRPr>
            </a:lvl1pPr>
            <a:lvl2pPr lvl="1" algn="r">
              <a:buNone/>
              <a:defRPr sz="5300">
                <a:solidFill>
                  <a:schemeClr val="dk2"/>
                </a:solidFill>
              </a:defRPr>
            </a:lvl2pPr>
            <a:lvl3pPr lvl="2" algn="r">
              <a:buNone/>
              <a:defRPr sz="5300">
                <a:solidFill>
                  <a:schemeClr val="dk2"/>
                </a:solidFill>
              </a:defRPr>
            </a:lvl3pPr>
            <a:lvl4pPr lvl="3" algn="r">
              <a:buNone/>
              <a:defRPr sz="5300">
                <a:solidFill>
                  <a:schemeClr val="dk2"/>
                </a:solidFill>
              </a:defRPr>
            </a:lvl4pPr>
            <a:lvl5pPr lvl="4" algn="r">
              <a:buNone/>
              <a:defRPr sz="5300">
                <a:solidFill>
                  <a:schemeClr val="dk2"/>
                </a:solidFill>
              </a:defRPr>
            </a:lvl5pPr>
            <a:lvl6pPr lvl="5" algn="r">
              <a:buNone/>
              <a:defRPr sz="5300">
                <a:solidFill>
                  <a:schemeClr val="dk2"/>
                </a:solidFill>
              </a:defRPr>
            </a:lvl6pPr>
            <a:lvl7pPr lvl="6" algn="r">
              <a:buNone/>
              <a:defRPr sz="5300">
                <a:solidFill>
                  <a:schemeClr val="dk2"/>
                </a:solidFill>
              </a:defRPr>
            </a:lvl7pPr>
            <a:lvl8pPr lvl="7" algn="r">
              <a:buNone/>
              <a:defRPr sz="5300">
                <a:solidFill>
                  <a:schemeClr val="dk2"/>
                </a:solidFill>
              </a:defRPr>
            </a:lvl8pPr>
            <a:lvl9pPr lvl="8" algn="r">
              <a:buNone/>
              <a:defRPr sz="5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2.png"/><Relationship Id="rId22" Type="http://schemas.openxmlformats.org/officeDocument/2006/relationships/image" Target="../media/image18.png"/><Relationship Id="rId21" Type="http://schemas.openxmlformats.org/officeDocument/2006/relationships/image" Target="../media/image16.png"/><Relationship Id="rId24" Type="http://schemas.openxmlformats.org/officeDocument/2006/relationships/image" Target="../media/image25.png"/><Relationship Id="rId23"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24.png"/><Relationship Id="rId26" Type="http://schemas.openxmlformats.org/officeDocument/2006/relationships/image" Target="../media/image20.png"/><Relationship Id="rId25" Type="http://schemas.openxmlformats.org/officeDocument/2006/relationships/image" Target="../media/image21.png"/><Relationship Id="rId27" Type="http://schemas.openxmlformats.org/officeDocument/2006/relationships/image" Target="../media/image15.png"/><Relationship Id="rId5" Type="http://schemas.openxmlformats.org/officeDocument/2006/relationships/image" Target="../media/image23.jp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22.png"/><Relationship Id="rId11" Type="http://schemas.openxmlformats.org/officeDocument/2006/relationships/image" Target="../media/image17.png"/><Relationship Id="rId10" Type="http://schemas.openxmlformats.org/officeDocument/2006/relationships/image" Target="../media/image8.jpg"/><Relationship Id="rId13" Type="http://schemas.openxmlformats.org/officeDocument/2006/relationships/image" Target="../media/image6.png"/><Relationship Id="rId12" Type="http://schemas.openxmlformats.org/officeDocument/2006/relationships/image" Target="../media/image10.png"/><Relationship Id="rId15" Type="http://schemas.openxmlformats.org/officeDocument/2006/relationships/image" Target="../media/image7.png"/><Relationship Id="rId14" Type="http://schemas.openxmlformats.org/officeDocument/2006/relationships/image" Target="../media/image14.png"/><Relationship Id="rId17" Type="http://schemas.openxmlformats.org/officeDocument/2006/relationships/image" Target="../media/image13.png"/><Relationship Id="rId16" Type="http://schemas.openxmlformats.org/officeDocument/2006/relationships/image" Target="../media/image4.png"/><Relationship Id="rId19" Type="http://schemas.openxmlformats.org/officeDocument/2006/relationships/image" Target="../media/image5.png"/><Relationship Id="rId1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0"/>
            <a:ext cx="10972800" cy="3291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sz="1350">
              <a:solidFill>
                <a:schemeClr val="dk1"/>
              </a:solidFill>
            </a:endParaRPr>
          </a:p>
        </p:txBody>
      </p:sp>
      <p:sp>
        <p:nvSpPr>
          <p:cNvPr id="55" name="Google Shape;55;p13"/>
          <p:cNvSpPr/>
          <p:nvPr/>
        </p:nvSpPr>
        <p:spPr>
          <a:xfrm>
            <a:off x="32918400" y="0"/>
            <a:ext cx="10972800" cy="3291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nvSpPr>
        <p:spPr>
          <a:xfrm>
            <a:off x="13223625" y="36400"/>
            <a:ext cx="174195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500">
                <a:latin typeface="Roboto Serif"/>
                <a:ea typeface="Roboto Serif"/>
                <a:cs typeface="Roboto Serif"/>
                <a:sym typeface="Roboto Serif"/>
              </a:rPr>
              <a:t>Colorado State University</a:t>
            </a:r>
            <a:br>
              <a:rPr b="1" lang="en" sz="7500">
                <a:latin typeface="Roboto Serif"/>
                <a:ea typeface="Roboto Serif"/>
                <a:cs typeface="Roboto Serif"/>
                <a:sym typeface="Roboto Serif"/>
              </a:rPr>
            </a:br>
            <a:r>
              <a:rPr b="1" lang="en" sz="7500">
                <a:latin typeface="Roboto Serif"/>
                <a:ea typeface="Roboto Serif"/>
                <a:cs typeface="Roboto Serif"/>
                <a:sym typeface="Roboto Serif"/>
              </a:rPr>
              <a:t>Antenna Test Range</a:t>
            </a:r>
            <a:endParaRPr b="1" sz="7500">
              <a:latin typeface="Roboto Serif"/>
              <a:ea typeface="Roboto Serif"/>
              <a:cs typeface="Roboto Serif"/>
              <a:sym typeface="Roboto Serif"/>
            </a:endParaRPr>
          </a:p>
        </p:txBody>
      </p:sp>
      <p:pic>
        <p:nvPicPr>
          <p:cNvPr id="57" name="Google Shape;57;p13"/>
          <p:cNvPicPr preferRelativeResize="0"/>
          <p:nvPr/>
        </p:nvPicPr>
        <p:blipFill>
          <a:blip r:embed="rId3">
            <a:alphaModFix/>
          </a:blip>
          <a:stretch>
            <a:fillRect/>
          </a:stretch>
        </p:blipFill>
        <p:spPr>
          <a:xfrm>
            <a:off x="12014050" y="251162"/>
            <a:ext cx="2064077" cy="2064077"/>
          </a:xfrm>
          <a:prstGeom prst="rect">
            <a:avLst/>
          </a:prstGeom>
          <a:noFill/>
          <a:ln>
            <a:noFill/>
          </a:ln>
        </p:spPr>
      </p:pic>
      <p:sp>
        <p:nvSpPr>
          <p:cNvPr id="58" name="Google Shape;58;p13"/>
          <p:cNvSpPr txBox="1"/>
          <p:nvPr/>
        </p:nvSpPr>
        <p:spPr>
          <a:xfrm>
            <a:off x="32918400" y="0"/>
            <a:ext cx="10972800" cy="914400"/>
          </a:xfrm>
          <a:prstGeom prst="rect">
            <a:avLst/>
          </a:prstGeom>
          <a:solidFill>
            <a:srgbClr val="29572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FFFFFF"/>
                </a:solidFill>
                <a:latin typeface="Roboto Serif"/>
                <a:ea typeface="Roboto Serif"/>
                <a:cs typeface="Roboto Serif"/>
                <a:sym typeface="Roboto Serif"/>
              </a:rPr>
              <a:t>5-Element Patch Antenna Array</a:t>
            </a:r>
            <a:endParaRPr i="1" sz="4800">
              <a:solidFill>
                <a:srgbClr val="FFFFFF"/>
              </a:solidFill>
              <a:latin typeface="Roboto Serif"/>
              <a:ea typeface="Roboto Serif"/>
              <a:cs typeface="Roboto Serif"/>
              <a:sym typeface="Roboto Serif"/>
            </a:endParaRPr>
          </a:p>
        </p:txBody>
      </p:sp>
      <p:sp>
        <p:nvSpPr>
          <p:cNvPr id="59" name="Google Shape;59;p13"/>
          <p:cNvSpPr txBox="1"/>
          <p:nvPr/>
        </p:nvSpPr>
        <p:spPr>
          <a:xfrm>
            <a:off x="33102627" y="1033787"/>
            <a:ext cx="10480800" cy="2588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Clr>
                <a:schemeClr val="dk1"/>
              </a:buClr>
              <a:buSzPts val="1100"/>
              <a:buFont typeface="Arial"/>
              <a:buNone/>
            </a:pPr>
            <a:r>
              <a:rPr b="1" lang="en" sz="2600">
                <a:solidFill>
                  <a:srgbClr val="29572B"/>
                </a:solidFill>
                <a:latin typeface="Roboto Serif"/>
                <a:ea typeface="Roboto Serif"/>
                <a:cs typeface="Roboto Serif"/>
                <a:sym typeface="Roboto Serif"/>
              </a:rPr>
              <a:t>Background</a:t>
            </a:r>
            <a:endParaRPr sz="2600">
              <a:solidFill>
                <a:srgbClr val="29572B"/>
              </a:solidFill>
              <a:latin typeface="Roboto Serif"/>
              <a:ea typeface="Roboto Serif"/>
              <a:cs typeface="Roboto Serif"/>
              <a:sym typeface="Roboto Serif"/>
            </a:endParaRPr>
          </a:p>
          <a:p>
            <a:pPr indent="-393700" lvl="0" marL="457200" rtl="0" algn="l">
              <a:lnSpc>
                <a:spcPct val="90000"/>
              </a:lnSpc>
              <a:spcBef>
                <a:spcPts val="60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Radiation pattern is a key characteristic of an antenna</a:t>
            </a:r>
            <a:endParaRPr sz="2600">
              <a:solidFill>
                <a:schemeClr val="dk1"/>
              </a:solidFill>
              <a:latin typeface="Roboto Serif"/>
              <a:ea typeface="Roboto Serif"/>
              <a:cs typeface="Roboto Serif"/>
              <a:sym typeface="Roboto Serif"/>
            </a:endParaRPr>
          </a:p>
          <a:p>
            <a:pPr indent="-393700" lvl="1" marL="914400" rtl="0" algn="l">
              <a:lnSpc>
                <a:spcPct val="90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Can be altered by power or phase fed to antenna</a:t>
            </a:r>
            <a:endParaRPr sz="2600">
              <a:solidFill>
                <a:schemeClr val="dk1"/>
              </a:solidFill>
              <a:latin typeface="Roboto Serif"/>
              <a:ea typeface="Roboto Serif"/>
              <a:cs typeface="Roboto Serif"/>
              <a:sym typeface="Roboto Serif"/>
            </a:endParaRPr>
          </a:p>
          <a:p>
            <a:pPr indent="-393700" lvl="0" marL="457200" rtl="0" algn="l">
              <a:lnSpc>
                <a:spcPct val="90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Arraying antennas will create a more directed main beam</a:t>
            </a:r>
            <a:endParaRPr sz="2600">
              <a:solidFill>
                <a:schemeClr val="dk1"/>
              </a:solidFill>
              <a:latin typeface="Roboto Serif"/>
              <a:ea typeface="Roboto Serif"/>
              <a:cs typeface="Roboto Serif"/>
              <a:sym typeface="Roboto Serif"/>
            </a:endParaRPr>
          </a:p>
          <a:p>
            <a:pPr indent="-393700" lvl="0" marL="457200" rtl="0" algn="l">
              <a:lnSpc>
                <a:spcPct val="90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Found in satellite communications, wireless networks, and radar systems</a:t>
            </a:r>
            <a:endParaRPr sz="2600">
              <a:latin typeface="Roboto Serif"/>
              <a:ea typeface="Roboto Serif"/>
              <a:cs typeface="Roboto Serif"/>
              <a:sym typeface="Roboto Serif"/>
            </a:endParaRPr>
          </a:p>
        </p:txBody>
      </p:sp>
      <p:sp>
        <p:nvSpPr>
          <p:cNvPr id="60" name="Google Shape;60;p13"/>
          <p:cNvSpPr txBox="1"/>
          <p:nvPr/>
        </p:nvSpPr>
        <p:spPr>
          <a:xfrm>
            <a:off x="33194099" y="3621816"/>
            <a:ext cx="10480800" cy="2507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2600">
                <a:solidFill>
                  <a:srgbClr val="29572B"/>
                </a:solidFill>
                <a:latin typeface="Roboto Serif"/>
                <a:ea typeface="Roboto Serif"/>
                <a:cs typeface="Roboto Serif"/>
                <a:sym typeface="Roboto Serif"/>
              </a:rPr>
              <a:t>Objective</a:t>
            </a:r>
            <a:endParaRPr b="1" sz="2600">
              <a:solidFill>
                <a:srgbClr val="29572B"/>
              </a:solidFill>
              <a:latin typeface="Roboto Serif"/>
              <a:ea typeface="Roboto Serif"/>
              <a:cs typeface="Roboto Serif"/>
              <a:sym typeface="Roboto Serif"/>
            </a:endParaRPr>
          </a:p>
          <a:p>
            <a:pPr indent="-393700" lvl="0" marL="457200" rtl="0" algn="l">
              <a:lnSpc>
                <a:spcPct val="115000"/>
              </a:lnSpc>
              <a:spcBef>
                <a:spcPts val="60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Design antenna array consisting of 5 patch antennas</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Operate in phase within the X-band (8 GHz - 12 GHz)</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Manufacture broadside array and test using the CSU ATR</a:t>
            </a:r>
            <a:endParaRPr sz="2600">
              <a:solidFill>
                <a:schemeClr val="dk1"/>
              </a:solidFill>
              <a:latin typeface="Roboto Serif"/>
              <a:ea typeface="Roboto Serif"/>
              <a:cs typeface="Roboto Serif"/>
              <a:sym typeface="Roboto Serif"/>
            </a:endParaRPr>
          </a:p>
          <a:p>
            <a:pPr indent="0" lvl="0" marL="0" rtl="0" algn="l">
              <a:lnSpc>
                <a:spcPct val="115000"/>
              </a:lnSpc>
              <a:spcBef>
                <a:spcPts val="600"/>
              </a:spcBef>
              <a:spcAft>
                <a:spcPts val="0"/>
              </a:spcAft>
              <a:buNone/>
            </a:pPr>
            <a:r>
              <a:t/>
            </a:r>
            <a:endParaRPr sz="2600">
              <a:latin typeface="Roboto Serif"/>
              <a:ea typeface="Roboto Serif"/>
              <a:cs typeface="Roboto Serif"/>
              <a:sym typeface="Roboto Serif"/>
            </a:endParaRPr>
          </a:p>
        </p:txBody>
      </p:sp>
      <p:pic>
        <p:nvPicPr>
          <p:cNvPr id="61" name="Google Shape;61;p13"/>
          <p:cNvPicPr preferRelativeResize="0"/>
          <p:nvPr/>
        </p:nvPicPr>
        <p:blipFill>
          <a:blip r:embed="rId4">
            <a:alphaModFix/>
          </a:blip>
          <a:stretch>
            <a:fillRect/>
          </a:stretch>
        </p:blipFill>
        <p:spPr>
          <a:xfrm>
            <a:off x="33454785" y="5790288"/>
            <a:ext cx="5012595" cy="3528249"/>
          </a:xfrm>
          <a:prstGeom prst="rect">
            <a:avLst/>
          </a:prstGeom>
          <a:noFill/>
          <a:ln cap="flat" cmpd="sng" w="19050">
            <a:solidFill>
              <a:schemeClr val="dk2"/>
            </a:solidFill>
            <a:prstDash val="solid"/>
            <a:round/>
            <a:headEnd len="sm" w="sm" type="none"/>
            <a:tailEnd len="sm" w="sm" type="none"/>
          </a:ln>
        </p:spPr>
      </p:pic>
      <p:sp>
        <p:nvSpPr>
          <p:cNvPr id="62" name="Google Shape;62;p13"/>
          <p:cNvSpPr txBox="1"/>
          <p:nvPr/>
        </p:nvSpPr>
        <p:spPr>
          <a:xfrm>
            <a:off x="33261102" y="9734722"/>
            <a:ext cx="10323600" cy="288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2600">
                <a:solidFill>
                  <a:srgbClr val="29572B"/>
                </a:solidFill>
                <a:latin typeface="Roboto Serif"/>
                <a:ea typeface="Roboto Serif"/>
                <a:cs typeface="Roboto Serif"/>
                <a:sym typeface="Roboto Serif"/>
              </a:rPr>
              <a:t>Procedure</a:t>
            </a:r>
            <a:endParaRPr b="1" sz="2600">
              <a:solidFill>
                <a:srgbClr val="29572B"/>
              </a:solidFill>
              <a:latin typeface="Roboto Serif"/>
              <a:ea typeface="Roboto Serif"/>
              <a:cs typeface="Roboto Serif"/>
              <a:sym typeface="Roboto Serif"/>
            </a:endParaRPr>
          </a:p>
          <a:p>
            <a:pPr indent="-393700" lvl="0" marL="457200" rtl="0" algn="just">
              <a:lnSpc>
                <a:spcPct val="115000"/>
              </a:lnSpc>
              <a:spcBef>
                <a:spcPts val="60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Design an </a:t>
            </a:r>
            <a:r>
              <a:rPr lang="en" sz="2600">
                <a:solidFill>
                  <a:schemeClr val="dk1"/>
                </a:solidFill>
                <a:latin typeface="Roboto Serif"/>
                <a:ea typeface="Roboto Serif"/>
                <a:cs typeface="Roboto Serif"/>
                <a:sym typeface="Roboto Serif"/>
              </a:rPr>
              <a:t>individual</a:t>
            </a:r>
            <a:r>
              <a:rPr lang="en" sz="2600">
                <a:solidFill>
                  <a:schemeClr val="dk1"/>
                </a:solidFill>
                <a:latin typeface="Roboto Serif"/>
                <a:ea typeface="Roboto Serif"/>
                <a:cs typeface="Roboto Serif"/>
                <a:sym typeface="Roboto Serif"/>
              </a:rPr>
              <a:t> patch to operate in X-Band</a:t>
            </a:r>
            <a:endParaRPr sz="2600">
              <a:solidFill>
                <a:schemeClr val="dk1"/>
              </a:solidFill>
              <a:latin typeface="Roboto Serif"/>
              <a:ea typeface="Roboto Serif"/>
              <a:cs typeface="Roboto Serif"/>
              <a:sym typeface="Roboto Serif"/>
            </a:endParaRPr>
          </a:p>
          <a:p>
            <a:pPr indent="-393700" lvl="1" marL="914400" rtl="0" algn="just">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Simulate in WIPL-D to visualize radiation pattern</a:t>
            </a:r>
            <a:endParaRPr sz="2600">
              <a:solidFill>
                <a:schemeClr val="dk1"/>
              </a:solidFill>
              <a:latin typeface="Roboto Serif"/>
              <a:ea typeface="Roboto Serif"/>
              <a:cs typeface="Roboto Serif"/>
              <a:sym typeface="Roboto Serif"/>
            </a:endParaRPr>
          </a:p>
          <a:p>
            <a:pPr indent="-393700" lvl="0" marL="457200" rtl="0" algn="just">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Add the </a:t>
            </a:r>
            <a:r>
              <a:rPr lang="en" sz="2600">
                <a:solidFill>
                  <a:schemeClr val="dk1"/>
                </a:solidFill>
                <a:latin typeface="Roboto Serif"/>
                <a:ea typeface="Roboto Serif"/>
                <a:cs typeface="Roboto Serif"/>
                <a:sym typeface="Roboto Serif"/>
              </a:rPr>
              <a:t>individual</a:t>
            </a:r>
            <a:r>
              <a:rPr lang="en" sz="2600">
                <a:solidFill>
                  <a:schemeClr val="dk1"/>
                </a:solidFill>
                <a:latin typeface="Roboto Serif"/>
                <a:ea typeface="Roboto Serif"/>
                <a:cs typeface="Roboto Serif"/>
                <a:sym typeface="Roboto Serif"/>
              </a:rPr>
              <a:t> patch into a 5-element array setup</a:t>
            </a:r>
            <a:endParaRPr sz="2600">
              <a:solidFill>
                <a:schemeClr val="dk1"/>
              </a:solidFill>
              <a:highlight>
                <a:srgbClr val="00FFFF"/>
              </a:highlight>
              <a:latin typeface="Roboto Serif"/>
              <a:ea typeface="Roboto Serif"/>
              <a:cs typeface="Roboto Serif"/>
              <a:sym typeface="Roboto Serif"/>
            </a:endParaRPr>
          </a:p>
          <a:p>
            <a:pPr indent="-393700" lvl="0" marL="457200" rtl="0" algn="just">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Manufacture PCB with Advanced Circuits</a:t>
            </a:r>
            <a:endParaRPr sz="2600">
              <a:solidFill>
                <a:schemeClr val="dk1"/>
              </a:solidFill>
              <a:latin typeface="Roboto Serif"/>
              <a:ea typeface="Roboto Serif"/>
              <a:cs typeface="Roboto Serif"/>
              <a:sym typeface="Roboto Serif"/>
            </a:endParaRPr>
          </a:p>
          <a:p>
            <a:pPr indent="-393700" lvl="0" marL="457200" rtl="0" algn="just">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Measure antenna array in ATR</a:t>
            </a:r>
            <a:endParaRPr sz="2600">
              <a:solidFill>
                <a:schemeClr val="dk1"/>
              </a:solidFill>
              <a:latin typeface="Roboto Serif"/>
              <a:ea typeface="Roboto Serif"/>
              <a:cs typeface="Roboto Serif"/>
              <a:sym typeface="Roboto Serif"/>
            </a:endParaRPr>
          </a:p>
        </p:txBody>
      </p:sp>
      <p:sp>
        <p:nvSpPr>
          <p:cNvPr id="63" name="Google Shape;63;p13"/>
          <p:cNvSpPr txBox="1"/>
          <p:nvPr/>
        </p:nvSpPr>
        <p:spPr>
          <a:xfrm>
            <a:off x="33261102" y="12641043"/>
            <a:ext cx="5158500" cy="3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600">
                <a:solidFill>
                  <a:srgbClr val="29572B"/>
                </a:solidFill>
                <a:latin typeface="Roboto Serif"/>
                <a:ea typeface="Roboto Serif"/>
                <a:cs typeface="Roboto Serif"/>
                <a:sym typeface="Roboto Serif"/>
              </a:rPr>
              <a:t>Results</a:t>
            </a:r>
            <a:endParaRPr b="1" sz="2600">
              <a:solidFill>
                <a:srgbClr val="29572B"/>
              </a:solidFill>
              <a:latin typeface="Roboto Serif"/>
              <a:ea typeface="Roboto Serif"/>
              <a:cs typeface="Roboto Serif"/>
              <a:sym typeface="Roboto Serif"/>
            </a:endParaRPr>
          </a:p>
          <a:p>
            <a:pPr indent="0" lvl="0" marL="0" rtl="0" algn="l">
              <a:lnSpc>
                <a:spcPct val="115000"/>
              </a:lnSpc>
              <a:spcBef>
                <a:spcPts val="600"/>
              </a:spcBef>
              <a:spcAft>
                <a:spcPts val="0"/>
              </a:spcAft>
              <a:buClr>
                <a:schemeClr val="dk1"/>
              </a:buClr>
              <a:buSzPts val="1100"/>
              <a:buFont typeface="Arial"/>
              <a:buNone/>
            </a:pPr>
            <a:r>
              <a:rPr lang="en" sz="2600">
                <a:solidFill>
                  <a:schemeClr val="dk1"/>
                </a:solidFill>
                <a:latin typeface="Roboto Serif"/>
                <a:ea typeface="Roboto Serif"/>
                <a:cs typeface="Roboto Serif"/>
                <a:sym typeface="Roboto Serif"/>
              </a:rPr>
              <a:t>Objective was met as the two plots appear very similar, indicating that the measured radiation pattern matches the </a:t>
            </a:r>
            <a:r>
              <a:rPr lang="en" sz="2600">
                <a:solidFill>
                  <a:schemeClr val="dk1"/>
                </a:solidFill>
                <a:latin typeface="Roboto Serif"/>
                <a:ea typeface="Roboto Serif"/>
                <a:cs typeface="Roboto Serif"/>
                <a:sym typeface="Roboto Serif"/>
              </a:rPr>
              <a:t>theoretical</a:t>
            </a:r>
            <a:r>
              <a:rPr lang="en" sz="2600">
                <a:solidFill>
                  <a:schemeClr val="dk1"/>
                </a:solidFill>
                <a:latin typeface="Roboto Serif"/>
                <a:ea typeface="Roboto Serif"/>
                <a:cs typeface="Roboto Serif"/>
                <a:sym typeface="Roboto Serif"/>
              </a:rPr>
              <a:t> </a:t>
            </a:r>
            <a:r>
              <a:rPr lang="en" sz="2600">
                <a:solidFill>
                  <a:schemeClr val="dk1"/>
                </a:solidFill>
                <a:latin typeface="Roboto Serif"/>
                <a:ea typeface="Roboto Serif"/>
                <a:cs typeface="Roboto Serif"/>
                <a:sym typeface="Roboto Serif"/>
              </a:rPr>
              <a:t>radiation pattern at a frequency of 9 GHz which is the X-band</a:t>
            </a:r>
            <a:r>
              <a:rPr lang="en" sz="2600">
                <a:solidFill>
                  <a:schemeClr val="dk1"/>
                </a:solidFill>
                <a:latin typeface="Roboto Serif"/>
                <a:ea typeface="Roboto Serif"/>
                <a:cs typeface="Roboto Serif"/>
                <a:sym typeface="Roboto Serif"/>
              </a:rPr>
              <a:t>.</a:t>
            </a:r>
            <a:endParaRPr sz="2600">
              <a:latin typeface="Roboto Serif"/>
              <a:ea typeface="Roboto Serif"/>
              <a:cs typeface="Roboto Serif"/>
              <a:sym typeface="Roboto Serif"/>
            </a:endParaRPr>
          </a:p>
        </p:txBody>
      </p:sp>
      <p:sp>
        <p:nvSpPr>
          <p:cNvPr id="64" name="Google Shape;64;p13"/>
          <p:cNvSpPr txBox="1"/>
          <p:nvPr/>
        </p:nvSpPr>
        <p:spPr>
          <a:xfrm>
            <a:off x="33194111" y="18077989"/>
            <a:ext cx="10634100" cy="14840400"/>
          </a:xfrm>
          <a:prstGeom prst="rect">
            <a:avLst/>
          </a:prstGeom>
          <a:noFill/>
          <a:ln>
            <a:noFill/>
          </a:ln>
        </p:spPr>
        <p:txBody>
          <a:bodyPr anchorCtr="0" anchor="t" bIns="91425" lIns="91425" spcFirstLastPara="1" rIns="91425" wrap="square" tIns="91425">
            <a:noAutofit/>
          </a:bodyPr>
          <a:lstStyle/>
          <a:p>
            <a:pPr indent="457200" lvl="0" marL="0" marR="457200" rtl="0" algn="l">
              <a:spcBef>
                <a:spcPts val="0"/>
              </a:spcBef>
              <a:spcAft>
                <a:spcPts val="0"/>
              </a:spcAft>
              <a:buNone/>
            </a:pPr>
            <a:r>
              <a:t/>
            </a:r>
            <a:endParaRPr sz="1000">
              <a:latin typeface="Roboto"/>
              <a:ea typeface="Roboto"/>
              <a:cs typeface="Roboto"/>
              <a:sym typeface="Roboto"/>
            </a:endParaRPr>
          </a:p>
          <a:p>
            <a:pPr indent="0" lvl="0" marL="228600" marR="228600" rtl="0" algn="l">
              <a:spcBef>
                <a:spcPts val="0"/>
              </a:spcBef>
              <a:spcAft>
                <a:spcPts val="0"/>
              </a:spcAft>
              <a:buNone/>
            </a:pPr>
            <a:r>
              <a:rPr b="1" lang="en" sz="2600">
                <a:solidFill>
                  <a:srgbClr val="29572B"/>
                </a:solidFill>
                <a:latin typeface="Roboto Serif"/>
                <a:ea typeface="Roboto Serif"/>
                <a:cs typeface="Roboto Serif"/>
                <a:sym typeface="Roboto Serif"/>
              </a:rPr>
              <a:t>Objectives</a:t>
            </a:r>
            <a:endParaRPr b="1" sz="2600">
              <a:solidFill>
                <a:srgbClr val="29572B"/>
              </a:solidFill>
              <a:latin typeface="Roboto Serif"/>
              <a:ea typeface="Roboto Serif"/>
              <a:cs typeface="Roboto Serif"/>
              <a:sym typeface="Roboto Serif"/>
            </a:endParaRPr>
          </a:p>
          <a:p>
            <a:pPr indent="-393700" lvl="0" marL="457200" marR="228600" rtl="0" algn="l">
              <a:spcBef>
                <a:spcPts val="1000"/>
              </a:spcBef>
              <a:spcAft>
                <a:spcPts val="0"/>
              </a:spcAft>
              <a:buSzPts val="2600"/>
              <a:buFont typeface="Roboto Serif"/>
              <a:buChar char="●"/>
            </a:pPr>
            <a:r>
              <a:rPr lang="en" sz="2600">
                <a:solidFill>
                  <a:schemeClr val="dk1"/>
                </a:solidFill>
                <a:latin typeface="Roboto Serif"/>
                <a:ea typeface="Roboto Serif"/>
                <a:cs typeface="Roboto Serif"/>
                <a:sym typeface="Roboto Serif"/>
              </a:rPr>
              <a:t>Antenna aperture wasn’t at center of rotation, affected scan quality</a:t>
            </a:r>
            <a:endParaRPr sz="2600">
              <a:latin typeface="Roboto Serif"/>
              <a:ea typeface="Roboto Serif"/>
              <a:cs typeface="Roboto Serif"/>
              <a:sym typeface="Roboto Serif"/>
            </a:endParaRPr>
          </a:p>
          <a:p>
            <a:pPr indent="-393700" lvl="0" marL="457200" marR="228600" rtl="0" algn="l">
              <a:spcBef>
                <a:spcPts val="0"/>
              </a:spcBef>
              <a:spcAft>
                <a:spcPts val="0"/>
              </a:spcAft>
              <a:buSzPts val="2600"/>
              <a:buFont typeface="Roboto Serif"/>
              <a:buChar char="●"/>
            </a:pPr>
            <a:r>
              <a:rPr lang="en" sz="2600">
                <a:latin typeface="Roboto Serif"/>
                <a:ea typeface="Roboto Serif"/>
                <a:cs typeface="Roboto Serif"/>
                <a:sym typeface="Roboto Serif"/>
              </a:rPr>
              <a:t>Integrate MRI coil mounting system for MRI team </a:t>
            </a:r>
            <a:endParaRPr sz="2600">
              <a:latin typeface="Roboto Serif"/>
              <a:ea typeface="Roboto Serif"/>
              <a:cs typeface="Roboto Serif"/>
              <a:sym typeface="Roboto Serif"/>
            </a:endParaRPr>
          </a:p>
          <a:p>
            <a:pPr indent="0" lvl="0" marL="228600" marR="228600" rtl="0" algn="l">
              <a:spcBef>
                <a:spcPts val="0"/>
              </a:spcBef>
              <a:spcAft>
                <a:spcPts val="0"/>
              </a:spcAft>
              <a:buNone/>
            </a:pPr>
            <a:r>
              <a:t/>
            </a:r>
            <a:endParaRPr sz="1200">
              <a:latin typeface="Roboto Serif"/>
              <a:ea typeface="Roboto Serif"/>
              <a:cs typeface="Roboto Serif"/>
              <a:sym typeface="Roboto Serif"/>
            </a:endParaRPr>
          </a:p>
          <a:p>
            <a:pPr indent="0" lvl="0" marL="228600" marR="228600" rtl="0" algn="l">
              <a:spcBef>
                <a:spcPts val="0"/>
              </a:spcBef>
              <a:spcAft>
                <a:spcPts val="0"/>
              </a:spcAft>
              <a:buNone/>
            </a:pPr>
            <a:r>
              <a:rPr b="1" lang="en" sz="2600">
                <a:solidFill>
                  <a:srgbClr val="29572B"/>
                </a:solidFill>
                <a:latin typeface="Roboto Serif"/>
                <a:ea typeface="Roboto Serif"/>
                <a:cs typeface="Roboto Serif"/>
                <a:sym typeface="Roboto Serif"/>
              </a:rPr>
              <a:t>Designing the New Mount</a:t>
            </a:r>
            <a:endParaRPr b="1" sz="2600">
              <a:solidFill>
                <a:srgbClr val="29572B"/>
              </a:solidFill>
              <a:latin typeface="Roboto Serif"/>
              <a:ea typeface="Roboto Serif"/>
              <a:cs typeface="Roboto Serif"/>
              <a:sym typeface="Roboto Serif"/>
            </a:endParaRPr>
          </a:p>
          <a:p>
            <a:pPr indent="-393700" lvl="0" marL="457200" marR="228600" rtl="0" algn="l">
              <a:spcBef>
                <a:spcPts val="1000"/>
              </a:spcBef>
              <a:spcAft>
                <a:spcPts val="0"/>
              </a:spcAft>
              <a:buSzPts val="2600"/>
              <a:buFont typeface="Roboto Serif"/>
              <a:buChar char="●"/>
            </a:pPr>
            <a:r>
              <a:rPr lang="en" sz="2600">
                <a:latin typeface="Roboto Serif"/>
                <a:ea typeface="Roboto Serif"/>
                <a:cs typeface="Roboto Serif"/>
                <a:sym typeface="Roboto Serif"/>
              </a:rPr>
              <a:t>Reduced costs by reusing parts (motor, bearings, hardware)</a:t>
            </a:r>
            <a:endParaRPr sz="2600">
              <a:latin typeface="Roboto Serif"/>
              <a:ea typeface="Roboto Serif"/>
              <a:cs typeface="Roboto Serif"/>
              <a:sym typeface="Roboto Serif"/>
            </a:endParaRPr>
          </a:p>
          <a:p>
            <a:pPr indent="-393700" lvl="0" marL="457200" marR="228600" rtl="0" algn="l">
              <a:spcBef>
                <a:spcPts val="0"/>
              </a:spcBef>
              <a:spcAft>
                <a:spcPts val="0"/>
              </a:spcAft>
              <a:buSzPts val="2600"/>
              <a:buFont typeface="Roboto Serif"/>
              <a:buChar char="●"/>
            </a:pPr>
            <a:r>
              <a:rPr lang="en" sz="2600">
                <a:latin typeface="Roboto Serif"/>
                <a:ea typeface="Roboto Serif"/>
                <a:cs typeface="Roboto Serif"/>
                <a:sym typeface="Roboto Serif"/>
              </a:rPr>
              <a:t>New mounting system designed in three components, MRI specific, frame, antenna mount</a:t>
            </a:r>
            <a:endParaRPr sz="2600">
              <a:latin typeface="Roboto Serif"/>
              <a:ea typeface="Roboto Serif"/>
              <a:cs typeface="Roboto Serif"/>
              <a:sym typeface="Roboto Serif"/>
            </a:endParaRPr>
          </a:p>
          <a:p>
            <a:pPr indent="0" lvl="0" marL="457200" marR="228600" rtl="0" algn="just">
              <a:spcBef>
                <a:spcPts val="1000"/>
              </a:spcBef>
              <a:spcAft>
                <a:spcPts val="0"/>
              </a:spcAft>
              <a:buNone/>
            </a:pPr>
            <a:r>
              <a:t/>
            </a:r>
            <a:endParaRPr sz="1200">
              <a:latin typeface="Roboto Serif"/>
              <a:ea typeface="Roboto Serif"/>
              <a:cs typeface="Roboto Serif"/>
              <a:sym typeface="Roboto Serif"/>
            </a:endParaRPr>
          </a:p>
          <a:p>
            <a:pPr indent="0" lvl="0" marL="457200" marR="228600" rtl="0" algn="just">
              <a:spcBef>
                <a:spcPts val="1000"/>
              </a:spcBef>
              <a:spcAft>
                <a:spcPts val="0"/>
              </a:spcAft>
              <a:buNone/>
            </a:pPr>
            <a:r>
              <a:t/>
            </a:r>
            <a:endParaRPr sz="1200">
              <a:latin typeface="Roboto Serif"/>
              <a:ea typeface="Roboto Serif"/>
              <a:cs typeface="Roboto Serif"/>
              <a:sym typeface="Roboto Serif"/>
            </a:endParaRPr>
          </a:p>
          <a:p>
            <a:pPr indent="0" lvl="0" marL="457200" marR="228600" rtl="0" algn="just">
              <a:spcBef>
                <a:spcPts val="1000"/>
              </a:spcBef>
              <a:spcAft>
                <a:spcPts val="0"/>
              </a:spcAft>
              <a:buNone/>
            </a:pPr>
            <a:r>
              <a:t/>
            </a:r>
            <a:endParaRPr sz="1200">
              <a:latin typeface="Roboto Serif"/>
              <a:ea typeface="Roboto Serif"/>
              <a:cs typeface="Roboto Serif"/>
              <a:sym typeface="Roboto Serif"/>
            </a:endParaRPr>
          </a:p>
          <a:p>
            <a:pPr indent="-393700" lvl="0" marL="6629400" marR="228600" rtl="0" algn="l">
              <a:spcBef>
                <a:spcPts val="1000"/>
              </a:spcBef>
              <a:spcAft>
                <a:spcPts val="0"/>
              </a:spcAft>
              <a:buSzPts val="2600"/>
              <a:buFont typeface="Roboto Serif"/>
              <a:buChar char="●"/>
            </a:pPr>
            <a:r>
              <a:rPr lang="en" sz="2600">
                <a:latin typeface="Roboto Serif"/>
                <a:ea typeface="Roboto Serif"/>
                <a:cs typeface="Roboto Serif"/>
                <a:sym typeface="Roboto Serif"/>
              </a:rPr>
              <a:t>MRI specific mount and frame were made of wood</a:t>
            </a:r>
            <a:endParaRPr sz="2600">
              <a:latin typeface="Roboto Serif"/>
              <a:ea typeface="Roboto Serif"/>
              <a:cs typeface="Roboto Serif"/>
              <a:sym typeface="Roboto Serif"/>
            </a:endParaRPr>
          </a:p>
          <a:p>
            <a:pPr indent="-393700" lvl="0" marL="6629400" marR="228600" rtl="0" algn="l">
              <a:spcBef>
                <a:spcPts val="0"/>
              </a:spcBef>
              <a:spcAft>
                <a:spcPts val="0"/>
              </a:spcAft>
              <a:buSzPts val="2600"/>
              <a:buFont typeface="Roboto Serif"/>
              <a:buChar char="●"/>
            </a:pPr>
            <a:r>
              <a:rPr lang="en" sz="2600">
                <a:latin typeface="Roboto Serif"/>
                <a:ea typeface="Roboto Serif"/>
                <a:cs typeface="Roboto Serif"/>
                <a:sym typeface="Roboto Serif"/>
              </a:rPr>
              <a:t>Stress analysis performed, frame can hold significant weight</a:t>
            </a:r>
            <a:endParaRPr sz="2600">
              <a:latin typeface="Roboto Serif"/>
              <a:ea typeface="Roboto Serif"/>
              <a:cs typeface="Roboto Serif"/>
              <a:sym typeface="Roboto Serif"/>
            </a:endParaRPr>
          </a:p>
          <a:p>
            <a:pPr indent="0" lvl="0" marL="457200" marR="228600" rtl="0" algn="l">
              <a:spcBef>
                <a:spcPts val="1000"/>
              </a:spcBef>
              <a:spcAft>
                <a:spcPts val="0"/>
              </a:spcAft>
              <a:buNone/>
            </a:pPr>
            <a:r>
              <a:t/>
            </a:r>
            <a:endParaRPr sz="2400">
              <a:latin typeface="Roboto Serif"/>
              <a:ea typeface="Roboto Serif"/>
              <a:cs typeface="Roboto Serif"/>
              <a:sym typeface="Roboto Serif"/>
            </a:endParaRPr>
          </a:p>
          <a:p>
            <a:pPr indent="0" lvl="0" marL="0" marR="228600" rtl="0" algn="just">
              <a:spcBef>
                <a:spcPts val="1000"/>
              </a:spcBef>
              <a:spcAft>
                <a:spcPts val="0"/>
              </a:spcAft>
              <a:buNone/>
            </a:pPr>
            <a:r>
              <a:t/>
            </a:r>
            <a:endParaRPr sz="2600">
              <a:latin typeface="Roboto Serif"/>
              <a:ea typeface="Roboto Serif"/>
              <a:cs typeface="Roboto Serif"/>
              <a:sym typeface="Roboto Serif"/>
            </a:endParaRPr>
          </a:p>
          <a:p>
            <a:pPr indent="0" lvl="0" marL="0" marR="228600" rtl="0" algn="just">
              <a:spcBef>
                <a:spcPts val="1000"/>
              </a:spcBef>
              <a:spcAft>
                <a:spcPts val="0"/>
              </a:spcAft>
              <a:buNone/>
            </a:pPr>
            <a:r>
              <a:t/>
            </a:r>
            <a:endParaRPr sz="1000">
              <a:latin typeface="Roboto Serif"/>
              <a:ea typeface="Roboto Serif"/>
              <a:cs typeface="Roboto Serif"/>
              <a:sym typeface="Roboto Serif"/>
            </a:endParaRPr>
          </a:p>
          <a:p>
            <a:pPr indent="-393700" lvl="0" marL="457200" marR="4572000" rtl="0" algn="l">
              <a:spcBef>
                <a:spcPts val="1000"/>
              </a:spcBef>
              <a:spcAft>
                <a:spcPts val="0"/>
              </a:spcAft>
              <a:buSzPts val="2600"/>
              <a:buFont typeface="Roboto Serif"/>
              <a:buChar char="●"/>
            </a:pPr>
            <a:r>
              <a:rPr lang="en" sz="2600">
                <a:latin typeface="Roboto Serif"/>
                <a:ea typeface="Roboto Serif"/>
                <a:cs typeface="Roboto Serif"/>
                <a:sym typeface="Roboto Serif"/>
              </a:rPr>
              <a:t>Antenna mount designed to be used with several antenna types and sizes</a:t>
            </a:r>
            <a:endParaRPr sz="2600">
              <a:latin typeface="Roboto Serif"/>
              <a:ea typeface="Roboto Serif"/>
              <a:cs typeface="Roboto Serif"/>
              <a:sym typeface="Roboto Serif"/>
            </a:endParaRPr>
          </a:p>
          <a:p>
            <a:pPr indent="-393700" lvl="0" marL="457200" marR="4572000" rtl="0" algn="l">
              <a:spcBef>
                <a:spcPts val="0"/>
              </a:spcBef>
              <a:spcAft>
                <a:spcPts val="0"/>
              </a:spcAft>
              <a:buSzPts val="2600"/>
              <a:buFont typeface="Roboto Serif"/>
              <a:buChar char="●"/>
            </a:pPr>
            <a:r>
              <a:rPr lang="en" sz="2600">
                <a:latin typeface="Roboto Serif"/>
                <a:ea typeface="Roboto Serif"/>
                <a:cs typeface="Roboto Serif"/>
                <a:sym typeface="Roboto Serif"/>
              </a:rPr>
              <a:t>Mount 3d printed, weight was optimized</a:t>
            </a:r>
            <a:endParaRPr sz="2600">
              <a:latin typeface="Roboto Serif"/>
              <a:ea typeface="Roboto Serif"/>
              <a:cs typeface="Roboto Serif"/>
              <a:sym typeface="Roboto Serif"/>
            </a:endParaRPr>
          </a:p>
          <a:p>
            <a:pPr indent="0" lvl="0" marL="0" marR="4114800" rtl="0" algn="just">
              <a:spcBef>
                <a:spcPts val="0"/>
              </a:spcBef>
              <a:spcAft>
                <a:spcPts val="0"/>
              </a:spcAft>
              <a:buNone/>
            </a:pPr>
            <a:r>
              <a:t/>
            </a:r>
            <a:endParaRPr sz="1200">
              <a:latin typeface="Roboto Serif"/>
              <a:ea typeface="Roboto Serif"/>
              <a:cs typeface="Roboto Serif"/>
              <a:sym typeface="Roboto Serif"/>
            </a:endParaRPr>
          </a:p>
          <a:p>
            <a:pPr indent="0" lvl="0" marL="228600" marR="4114800" rtl="0" algn="just">
              <a:spcBef>
                <a:spcPts val="0"/>
              </a:spcBef>
              <a:spcAft>
                <a:spcPts val="0"/>
              </a:spcAft>
              <a:buNone/>
            </a:pPr>
            <a:r>
              <a:rPr b="1" lang="en" sz="2600">
                <a:solidFill>
                  <a:srgbClr val="29572B"/>
                </a:solidFill>
                <a:latin typeface="Roboto Serif"/>
                <a:ea typeface="Roboto Serif"/>
                <a:cs typeface="Roboto Serif"/>
                <a:sym typeface="Roboto Serif"/>
              </a:rPr>
              <a:t>Result</a:t>
            </a:r>
            <a:endParaRPr sz="2600">
              <a:solidFill>
                <a:srgbClr val="29572B"/>
              </a:solidFill>
              <a:latin typeface="Roboto Serif"/>
              <a:ea typeface="Roboto Serif"/>
              <a:cs typeface="Roboto Serif"/>
              <a:sym typeface="Roboto Serif"/>
            </a:endParaRPr>
          </a:p>
          <a:p>
            <a:pPr indent="-393700" lvl="0" marL="457200" marR="4114800" rtl="0" algn="l">
              <a:spcBef>
                <a:spcPts val="1000"/>
              </a:spcBef>
              <a:spcAft>
                <a:spcPts val="0"/>
              </a:spcAft>
              <a:buSzPts val="2600"/>
              <a:buFont typeface="Roboto Serif"/>
              <a:buChar char="●"/>
            </a:pPr>
            <a:r>
              <a:rPr lang="en" sz="2600">
                <a:latin typeface="Roboto Serif"/>
                <a:ea typeface="Roboto Serif"/>
                <a:cs typeface="Roboto Serif"/>
                <a:sym typeface="Roboto Serif"/>
              </a:rPr>
              <a:t>Verified scan accuracy improved </a:t>
            </a:r>
            <a:endParaRPr sz="2600">
              <a:latin typeface="Roboto Serif"/>
              <a:ea typeface="Roboto Serif"/>
              <a:cs typeface="Roboto Serif"/>
              <a:sym typeface="Roboto Serif"/>
            </a:endParaRPr>
          </a:p>
          <a:p>
            <a:pPr indent="-393700" lvl="0" marL="457200" marR="4114800" rtl="0" algn="l">
              <a:spcBef>
                <a:spcPts val="0"/>
              </a:spcBef>
              <a:spcAft>
                <a:spcPts val="0"/>
              </a:spcAft>
              <a:buSzPts val="2600"/>
              <a:buFont typeface="Roboto Serif"/>
              <a:buChar char="●"/>
            </a:pPr>
            <a:r>
              <a:rPr lang="en" sz="2600">
                <a:latin typeface="Roboto Serif"/>
                <a:ea typeface="Roboto Serif"/>
                <a:cs typeface="Roboto Serif"/>
                <a:sym typeface="Roboto Serif"/>
              </a:rPr>
              <a:t>Data obtained for MRI team and patch array</a:t>
            </a:r>
            <a:endParaRPr sz="2600">
              <a:latin typeface="Roboto Serif"/>
              <a:ea typeface="Roboto Serif"/>
              <a:cs typeface="Roboto Serif"/>
              <a:sym typeface="Roboto Serif"/>
            </a:endParaRPr>
          </a:p>
          <a:p>
            <a:pPr indent="-393700" lvl="0" marL="457200" marR="4114800" rtl="0" algn="l">
              <a:spcBef>
                <a:spcPts val="0"/>
              </a:spcBef>
              <a:spcAft>
                <a:spcPts val="0"/>
              </a:spcAft>
              <a:buSzPts val="2600"/>
              <a:buFont typeface="Roboto Serif"/>
              <a:buChar char="●"/>
            </a:pPr>
            <a:r>
              <a:rPr lang="en" sz="2600">
                <a:latin typeface="Roboto Serif"/>
                <a:ea typeface="Roboto Serif"/>
                <a:cs typeface="Roboto Serif"/>
                <a:sym typeface="Roboto Serif"/>
              </a:rPr>
              <a:t>Mount too heavy for motor config., weaker than motor rating</a:t>
            </a:r>
            <a:endParaRPr sz="2600">
              <a:latin typeface="Roboto Serif"/>
              <a:ea typeface="Roboto Serif"/>
              <a:cs typeface="Roboto Serif"/>
              <a:sym typeface="Roboto Serif"/>
            </a:endParaRPr>
          </a:p>
          <a:p>
            <a:pPr indent="0" lvl="0" marL="0" marR="228600" rtl="0" algn="l">
              <a:spcBef>
                <a:spcPts val="1000"/>
              </a:spcBef>
              <a:spcAft>
                <a:spcPts val="0"/>
              </a:spcAft>
              <a:buNone/>
            </a:pPr>
            <a:r>
              <a:t/>
            </a:r>
            <a:endParaRPr sz="2400">
              <a:latin typeface="Roboto Serif"/>
              <a:ea typeface="Roboto Serif"/>
              <a:cs typeface="Roboto Serif"/>
              <a:sym typeface="Roboto Serif"/>
            </a:endParaRPr>
          </a:p>
          <a:p>
            <a:pPr indent="0" lvl="0" marL="0" marR="228600" rtl="0" algn="l">
              <a:spcBef>
                <a:spcPts val="0"/>
              </a:spcBef>
              <a:spcAft>
                <a:spcPts val="0"/>
              </a:spcAft>
              <a:buNone/>
            </a:pPr>
            <a:r>
              <a:t/>
            </a:r>
            <a:endParaRPr sz="2400">
              <a:latin typeface="Roboto Serif"/>
              <a:ea typeface="Roboto Serif"/>
              <a:cs typeface="Roboto Serif"/>
              <a:sym typeface="Roboto Serif"/>
            </a:endParaRPr>
          </a:p>
        </p:txBody>
      </p:sp>
      <p:sp>
        <p:nvSpPr>
          <p:cNvPr id="65" name="Google Shape;65;p13"/>
          <p:cNvSpPr/>
          <p:nvPr/>
        </p:nvSpPr>
        <p:spPr>
          <a:xfrm>
            <a:off x="32918400" y="16951042"/>
            <a:ext cx="10936500" cy="1126800"/>
          </a:xfrm>
          <a:prstGeom prst="rect">
            <a:avLst/>
          </a:prstGeom>
          <a:solidFill>
            <a:srgbClr val="29572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nvSpPr>
        <p:spPr>
          <a:xfrm>
            <a:off x="32918400" y="17065778"/>
            <a:ext cx="109728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FFFFFF"/>
                </a:solidFill>
                <a:latin typeface="Roboto Serif"/>
                <a:ea typeface="Roboto Serif"/>
                <a:cs typeface="Roboto Serif"/>
                <a:sym typeface="Roboto Serif"/>
              </a:rPr>
              <a:t>Antenna Mount</a:t>
            </a:r>
            <a:endParaRPr i="1" sz="4800">
              <a:solidFill>
                <a:srgbClr val="FFFFFF"/>
              </a:solidFill>
              <a:latin typeface="Roboto Serif"/>
              <a:ea typeface="Roboto Serif"/>
              <a:cs typeface="Roboto Serif"/>
              <a:sym typeface="Roboto Serif"/>
            </a:endParaRPr>
          </a:p>
        </p:txBody>
      </p:sp>
      <p:sp>
        <p:nvSpPr>
          <p:cNvPr id="67" name="Google Shape;67;p13"/>
          <p:cNvSpPr txBox="1"/>
          <p:nvPr/>
        </p:nvSpPr>
        <p:spPr>
          <a:xfrm>
            <a:off x="10747394" y="29048625"/>
            <a:ext cx="11195100" cy="923400"/>
          </a:xfrm>
          <a:prstGeom prst="rect">
            <a:avLst/>
          </a:prstGeom>
          <a:solidFill>
            <a:srgbClr val="29572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4800">
                <a:solidFill>
                  <a:srgbClr val="FFFFFF"/>
                </a:solidFill>
                <a:latin typeface="Roboto Serif"/>
                <a:ea typeface="Roboto Serif"/>
                <a:cs typeface="Roboto Serif"/>
                <a:sym typeface="Roboto Serif"/>
              </a:rPr>
              <a:t>Future</a:t>
            </a:r>
            <a:endParaRPr i="1" sz="4800">
              <a:solidFill>
                <a:srgbClr val="FFFFFF"/>
              </a:solidFill>
              <a:latin typeface="Roboto Serif"/>
              <a:ea typeface="Roboto Serif"/>
              <a:cs typeface="Roboto Serif"/>
              <a:sym typeface="Roboto Serif"/>
            </a:endParaRPr>
          </a:p>
        </p:txBody>
      </p:sp>
      <p:sp>
        <p:nvSpPr>
          <p:cNvPr id="68" name="Google Shape;68;p13"/>
          <p:cNvSpPr txBox="1"/>
          <p:nvPr/>
        </p:nvSpPr>
        <p:spPr>
          <a:xfrm>
            <a:off x="11201400" y="29946600"/>
            <a:ext cx="10515600" cy="28860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SzPts val="2600"/>
              <a:buFont typeface="Roboto Serif"/>
              <a:buChar char="●"/>
            </a:pPr>
            <a:r>
              <a:rPr lang="en" sz="2600">
                <a:latin typeface="Roboto Serif"/>
                <a:ea typeface="Roboto Serif"/>
                <a:cs typeface="Roboto Serif"/>
                <a:sym typeface="Roboto Serif"/>
              </a:rPr>
              <a:t>Outreach and education</a:t>
            </a:r>
            <a:endParaRPr sz="2600">
              <a:latin typeface="Roboto Serif"/>
              <a:ea typeface="Roboto Serif"/>
              <a:cs typeface="Roboto Serif"/>
              <a:sym typeface="Roboto Serif"/>
            </a:endParaRPr>
          </a:p>
          <a:p>
            <a:pPr indent="-393700" lvl="0" marL="457200" rtl="0" algn="l">
              <a:lnSpc>
                <a:spcPct val="115000"/>
              </a:lnSpc>
              <a:spcBef>
                <a:spcPts val="0"/>
              </a:spcBef>
              <a:spcAft>
                <a:spcPts val="0"/>
              </a:spcAft>
              <a:buSzPts val="2600"/>
              <a:buFont typeface="Roboto Serif"/>
              <a:buChar char="●"/>
            </a:pPr>
            <a:r>
              <a:rPr lang="en" sz="2600">
                <a:latin typeface="Roboto Serif"/>
                <a:ea typeface="Roboto Serif"/>
                <a:cs typeface="Roboto Serif"/>
                <a:sym typeface="Roboto Serif"/>
              </a:rPr>
              <a:t>Increased </a:t>
            </a:r>
            <a:r>
              <a:rPr lang="en" sz="2600">
                <a:latin typeface="Roboto Serif"/>
                <a:ea typeface="Roboto Serif"/>
                <a:cs typeface="Roboto Serif"/>
                <a:sym typeface="Roboto Serif"/>
              </a:rPr>
              <a:t>stability</a:t>
            </a:r>
            <a:r>
              <a:rPr lang="en" sz="2600">
                <a:latin typeface="Roboto Serif"/>
                <a:ea typeface="Roboto Serif"/>
                <a:cs typeface="Roboto Serif"/>
                <a:sym typeface="Roboto Serif"/>
              </a:rPr>
              <a:t> of the </a:t>
            </a:r>
            <a:r>
              <a:rPr lang="en" sz="2600">
                <a:latin typeface="Roboto Serif"/>
                <a:ea typeface="Roboto Serif"/>
                <a:cs typeface="Roboto Serif"/>
                <a:sym typeface="Roboto Serif"/>
              </a:rPr>
              <a:t>vertical</a:t>
            </a:r>
            <a:r>
              <a:rPr lang="en" sz="2600">
                <a:latin typeface="Roboto Serif"/>
                <a:ea typeface="Roboto Serif"/>
                <a:cs typeface="Roboto Serif"/>
                <a:sym typeface="Roboto Serif"/>
              </a:rPr>
              <a:t> wall motor</a:t>
            </a:r>
            <a:endParaRPr sz="2600">
              <a:latin typeface="Roboto Serif"/>
              <a:ea typeface="Roboto Serif"/>
              <a:cs typeface="Roboto Serif"/>
              <a:sym typeface="Roboto Serif"/>
            </a:endParaRPr>
          </a:p>
          <a:p>
            <a:pPr indent="-393700" lvl="0" marL="457200" rtl="0" algn="l">
              <a:lnSpc>
                <a:spcPct val="115000"/>
              </a:lnSpc>
              <a:spcBef>
                <a:spcPts val="0"/>
              </a:spcBef>
              <a:spcAft>
                <a:spcPts val="0"/>
              </a:spcAft>
              <a:buSzPts val="2600"/>
              <a:buFont typeface="Roboto Serif"/>
              <a:buChar char="●"/>
            </a:pPr>
            <a:r>
              <a:rPr lang="en" sz="2600">
                <a:latin typeface="Roboto Serif"/>
                <a:ea typeface="Roboto Serif"/>
                <a:cs typeface="Roboto Serif"/>
                <a:sym typeface="Roboto Serif"/>
              </a:rPr>
              <a:t>Increase the </a:t>
            </a:r>
            <a:r>
              <a:rPr lang="en" sz="2600">
                <a:latin typeface="Roboto Serif"/>
                <a:ea typeface="Roboto Serif"/>
                <a:cs typeface="Roboto Serif"/>
                <a:sym typeface="Roboto Serif"/>
              </a:rPr>
              <a:t>number</a:t>
            </a:r>
            <a:r>
              <a:rPr lang="en" sz="2600">
                <a:latin typeface="Roboto Serif"/>
                <a:ea typeface="Roboto Serif"/>
                <a:cs typeface="Roboto Serif"/>
                <a:sym typeface="Roboto Serif"/>
              </a:rPr>
              <a:t> of redundancy </a:t>
            </a:r>
            <a:r>
              <a:rPr lang="en" sz="2600">
                <a:latin typeface="Roboto Serif"/>
                <a:ea typeface="Roboto Serif"/>
                <a:cs typeface="Roboto Serif"/>
                <a:sym typeface="Roboto Serif"/>
              </a:rPr>
              <a:t>systems</a:t>
            </a:r>
            <a:r>
              <a:rPr lang="en" sz="2600">
                <a:latin typeface="Roboto Serif"/>
                <a:ea typeface="Roboto Serif"/>
                <a:cs typeface="Roboto Serif"/>
                <a:sym typeface="Roboto Serif"/>
              </a:rPr>
              <a:t> for the measured antenna and motor system</a:t>
            </a:r>
            <a:endParaRPr sz="2600">
              <a:latin typeface="Roboto Serif"/>
              <a:ea typeface="Roboto Serif"/>
              <a:cs typeface="Roboto Serif"/>
              <a:sym typeface="Roboto Serif"/>
            </a:endParaRPr>
          </a:p>
          <a:p>
            <a:pPr indent="-393700" lvl="0" marL="457200" rtl="0" algn="l">
              <a:lnSpc>
                <a:spcPct val="115000"/>
              </a:lnSpc>
              <a:spcBef>
                <a:spcPts val="0"/>
              </a:spcBef>
              <a:spcAft>
                <a:spcPts val="0"/>
              </a:spcAft>
              <a:buSzPts val="2600"/>
              <a:buFont typeface="Roboto Serif"/>
              <a:buChar char="●"/>
            </a:pPr>
            <a:r>
              <a:rPr lang="en" sz="2600">
                <a:latin typeface="Roboto Serif"/>
                <a:ea typeface="Roboto Serif"/>
                <a:cs typeface="Roboto Serif"/>
                <a:sym typeface="Roboto Serif"/>
              </a:rPr>
              <a:t>Increase the </a:t>
            </a:r>
            <a:r>
              <a:rPr lang="en" sz="2600">
                <a:latin typeface="Roboto Serif"/>
                <a:ea typeface="Roboto Serif"/>
                <a:cs typeface="Roboto Serif"/>
                <a:sym typeface="Roboto Serif"/>
              </a:rPr>
              <a:t>quality</a:t>
            </a:r>
            <a:r>
              <a:rPr lang="en" sz="2600">
                <a:latin typeface="Roboto Serif"/>
                <a:ea typeface="Roboto Serif"/>
                <a:cs typeface="Roboto Serif"/>
                <a:sym typeface="Roboto Serif"/>
              </a:rPr>
              <a:t> and power output of current </a:t>
            </a:r>
            <a:r>
              <a:rPr lang="en" sz="2600">
                <a:latin typeface="Roboto Serif"/>
                <a:ea typeface="Roboto Serif"/>
                <a:cs typeface="Roboto Serif"/>
                <a:sym typeface="Roboto Serif"/>
              </a:rPr>
              <a:t>motor</a:t>
            </a:r>
            <a:r>
              <a:rPr lang="en" sz="2600">
                <a:latin typeface="Roboto Serif"/>
                <a:ea typeface="Roboto Serif"/>
                <a:cs typeface="Roboto Serif"/>
                <a:sym typeface="Roboto Serif"/>
              </a:rPr>
              <a:t> controller </a:t>
            </a:r>
            <a:r>
              <a:rPr lang="en" sz="2600">
                <a:latin typeface="Roboto Serif"/>
                <a:ea typeface="Roboto Serif"/>
                <a:cs typeface="Roboto Serif"/>
                <a:sym typeface="Roboto Serif"/>
              </a:rPr>
              <a:t>boards</a:t>
            </a:r>
            <a:endParaRPr sz="2600">
              <a:latin typeface="Roboto Serif"/>
              <a:ea typeface="Roboto Serif"/>
              <a:cs typeface="Roboto Serif"/>
              <a:sym typeface="Roboto Serif"/>
            </a:endParaRPr>
          </a:p>
        </p:txBody>
      </p:sp>
      <p:sp>
        <p:nvSpPr>
          <p:cNvPr id="69" name="Google Shape;69;p13"/>
          <p:cNvSpPr txBox="1"/>
          <p:nvPr/>
        </p:nvSpPr>
        <p:spPr>
          <a:xfrm>
            <a:off x="0" y="0"/>
            <a:ext cx="10972800" cy="914400"/>
          </a:xfrm>
          <a:prstGeom prst="rect">
            <a:avLst/>
          </a:prstGeom>
          <a:solidFill>
            <a:srgbClr val="29572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FFFFFF"/>
                </a:solidFill>
                <a:latin typeface="Roboto Serif"/>
                <a:ea typeface="Roboto Serif"/>
                <a:cs typeface="Roboto Serif"/>
                <a:sym typeface="Roboto Serif"/>
              </a:rPr>
              <a:t> What is the ATR</a:t>
            </a:r>
            <a:endParaRPr i="1" sz="4800">
              <a:solidFill>
                <a:srgbClr val="FFFFFF"/>
              </a:solidFill>
              <a:latin typeface="Roboto Serif"/>
              <a:ea typeface="Roboto Serif"/>
              <a:cs typeface="Roboto Serif"/>
              <a:sym typeface="Roboto Serif"/>
            </a:endParaRPr>
          </a:p>
        </p:txBody>
      </p:sp>
      <p:sp>
        <p:nvSpPr>
          <p:cNvPr id="70" name="Google Shape;70;p13"/>
          <p:cNvSpPr txBox="1"/>
          <p:nvPr/>
        </p:nvSpPr>
        <p:spPr>
          <a:xfrm>
            <a:off x="473750" y="12384713"/>
            <a:ext cx="10067400" cy="330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600">
                <a:solidFill>
                  <a:srgbClr val="29572B"/>
                </a:solidFill>
                <a:latin typeface="Roboto Serif"/>
                <a:ea typeface="Roboto Serif"/>
                <a:cs typeface="Roboto Serif"/>
                <a:sym typeface="Roboto Serif"/>
              </a:rPr>
              <a:t>Objective: </a:t>
            </a:r>
            <a:endParaRPr sz="2600">
              <a:solidFill>
                <a:srgbClr val="29572B"/>
              </a:solidFill>
              <a:latin typeface="Roboto Serif"/>
              <a:ea typeface="Roboto Serif"/>
              <a:cs typeface="Roboto Serif"/>
              <a:sym typeface="Roboto Serif"/>
            </a:endParaRPr>
          </a:p>
          <a:p>
            <a:pPr indent="-393700" lvl="0" marL="457200" rtl="0" algn="l">
              <a:lnSpc>
                <a:spcPct val="100000"/>
              </a:lnSpc>
              <a:spcBef>
                <a:spcPts val="0"/>
              </a:spcBef>
              <a:spcAft>
                <a:spcPts val="0"/>
              </a:spcAft>
              <a:buSzPts val="2600"/>
              <a:buFont typeface="Roboto Serif"/>
              <a:buChar char="●"/>
            </a:pPr>
            <a:r>
              <a:rPr lang="en" sz="2600">
                <a:latin typeface="Roboto Serif"/>
                <a:ea typeface="Roboto Serif"/>
                <a:cs typeface="Roboto Serif"/>
                <a:sym typeface="Roboto Serif"/>
              </a:rPr>
              <a:t>Improve documentation of ATR</a:t>
            </a:r>
            <a:endParaRPr sz="2600">
              <a:latin typeface="Roboto Serif"/>
              <a:ea typeface="Roboto Serif"/>
              <a:cs typeface="Roboto Serif"/>
              <a:sym typeface="Roboto Serif"/>
            </a:endParaRPr>
          </a:p>
          <a:p>
            <a:pPr indent="-393700" lvl="0" marL="457200" rtl="0" algn="l">
              <a:lnSpc>
                <a:spcPct val="100000"/>
              </a:lnSpc>
              <a:spcBef>
                <a:spcPts val="0"/>
              </a:spcBef>
              <a:spcAft>
                <a:spcPts val="0"/>
              </a:spcAft>
              <a:buSzPts val="2600"/>
              <a:buFont typeface="Roboto Serif"/>
              <a:buChar char="●"/>
            </a:pPr>
            <a:r>
              <a:rPr lang="en" sz="2600">
                <a:latin typeface="Roboto Serif"/>
                <a:ea typeface="Roboto Serif"/>
                <a:cs typeface="Roboto Serif"/>
                <a:sym typeface="Roboto Serif"/>
              </a:rPr>
              <a:t>Understand the </a:t>
            </a:r>
            <a:r>
              <a:rPr lang="en" sz="2600">
                <a:latin typeface="Roboto Serif"/>
                <a:ea typeface="Roboto Serif"/>
                <a:cs typeface="Roboto Serif"/>
                <a:sym typeface="Roboto Serif"/>
              </a:rPr>
              <a:t>mechanical</a:t>
            </a:r>
            <a:r>
              <a:rPr lang="en" sz="2600">
                <a:latin typeface="Roboto Serif"/>
                <a:ea typeface="Roboto Serif"/>
                <a:cs typeface="Roboto Serif"/>
                <a:sym typeface="Roboto Serif"/>
              </a:rPr>
              <a:t> function of ATR</a:t>
            </a:r>
            <a:endParaRPr sz="2600">
              <a:latin typeface="Roboto Serif"/>
              <a:ea typeface="Roboto Serif"/>
              <a:cs typeface="Roboto Serif"/>
              <a:sym typeface="Roboto Serif"/>
            </a:endParaRPr>
          </a:p>
          <a:p>
            <a:pPr indent="-393700" lvl="0" marL="457200" rtl="0" algn="l">
              <a:lnSpc>
                <a:spcPct val="100000"/>
              </a:lnSpc>
              <a:spcBef>
                <a:spcPts val="0"/>
              </a:spcBef>
              <a:spcAft>
                <a:spcPts val="0"/>
              </a:spcAft>
              <a:buSzPts val="2600"/>
              <a:buFont typeface="Roboto Serif"/>
              <a:buChar char="●"/>
            </a:pPr>
            <a:r>
              <a:rPr lang="en" sz="2600">
                <a:latin typeface="Roboto Serif"/>
                <a:ea typeface="Roboto Serif"/>
                <a:cs typeface="Roboto Serif"/>
                <a:sym typeface="Roboto Serif"/>
              </a:rPr>
              <a:t>Identify possible errors and inaccuracies</a:t>
            </a:r>
            <a:endParaRPr sz="2600">
              <a:latin typeface="Roboto Serif"/>
              <a:ea typeface="Roboto Serif"/>
              <a:cs typeface="Roboto Serif"/>
              <a:sym typeface="Roboto Serif"/>
            </a:endParaRPr>
          </a:p>
          <a:p>
            <a:pPr indent="0" lvl="0" marL="0" rtl="0" algn="l">
              <a:lnSpc>
                <a:spcPct val="100000"/>
              </a:lnSpc>
              <a:spcBef>
                <a:spcPts val="0"/>
              </a:spcBef>
              <a:spcAft>
                <a:spcPts val="0"/>
              </a:spcAft>
              <a:buNone/>
            </a:pPr>
            <a:r>
              <a:rPr b="1" lang="en" sz="2600">
                <a:solidFill>
                  <a:srgbClr val="29572B"/>
                </a:solidFill>
                <a:latin typeface="Roboto Serif"/>
                <a:ea typeface="Roboto Serif"/>
                <a:cs typeface="Roboto Serif"/>
                <a:sym typeface="Roboto Serif"/>
              </a:rPr>
              <a:t>Scanning Evaluation:</a:t>
            </a:r>
            <a:endParaRPr b="1" sz="2600">
              <a:solidFill>
                <a:srgbClr val="29572B"/>
              </a:solidFill>
              <a:latin typeface="Roboto Serif"/>
              <a:ea typeface="Roboto Serif"/>
              <a:cs typeface="Roboto Serif"/>
              <a:sym typeface="Roboto Serif"/>
            </a:endParaRPr>
          </a:p>
          <a:p>
            <a:pPr indent="-393700" lvl="0" marL="457200" rtl="0" algn="l">
              <a:lnSpc>
                <a:spcPct val="100000"/>
              </a:lnSpc>
              <a:spcBef>
                <a:spcPts val="0"/>
              </a:spcBef>
              <a:spcAft>
                <a:spcPts val="0"/>
              </a:spcAft>
              <a:buClr>
                <a:srgbClr val="000000"/>
              </a:buClr>
              <a:buSzPts val="2600"/>
              <a:buFont typeface="Roboto Serif"/>
              <a:buChar char="●"/>
            </a:pPr>
            <a:r>
              <a:rPr lang="en" sz="2600">
                <a:latin typeface="Roboto Serif"/>
                <a:ea typeface="Roboto Serif"/>
                <a:cs typeface="Roboto Serif"/>
                <a:sym typeface="Roboto Serif"/>
              </a:rPr>
              <a:t>Improve reliability of mechanical systems and increase accuracy of elevation, azimuth, vertical, and polarization scans</a:t>
            </a:r>
            <a:endParaRPr sz="2600">
              <a:solidFill>
                <a:srgbClr val="000000"/>
              </a:solidFill>
              <a:latin typeface="Roboto Serif"/>
              <a:ea typeface="Roboto Serif"/>
              <a:cs typeface="Roboto Serif"/>
              <a:sym typeface="Roboto Serif"/>
            </a:endParaRPr>
          </a:p>
          <a:p>
            <a:pPr indent="0" lvl="0" marL="0" rtl="0" algn="l">
              <a:lnSpc>
                <a:spcPct val="100000"/>
              </a:lnSpc>
              <a:spcBef>
                <a:spcPts val="0"/>
              </a:spcBef>
              <a:spcAft>
                <a:spcPts val="0"/>
              </a:spcAft>
              <a:buNone/>
            </a:pPr>
            <a:r>
              <a:rPr b="1" lang="en" sz="2600">
                <a:solidFill>
                  <a:srgbClr val="29572B"/>
                </a:solidFill>
                <a:latin typeface="Roboto Serif"/>
                <a:ea typeface="Roboto Serif"/>
                <a:cs typeface="Roboto Serif"/>
                <a:sym typeface="Roboto Serif"/>
              </a:rPr>
              <a:t>Mechanical Evaluation:</a:t>
            </a:r>
            <a:endParaRPr b="1" sz="2600">
              <a:solidFill>
                <a:srgbClr val="29572B"/>
              </a:solidFill>
              <a:latin typeface="Roboto Serif"/>
              <a:ea typeface="Roboto Serif"/>
              <a:cs typeface="Roboto Serif"/>
              <a:sym typeface="Roboto Serif"/>
            </a:endParaRPr>
          </a:p>
          <a:p>
            <a:pPr indent="-393700" lvl="0" marL="457200" rtl="0" algn="l">
              <a:lnSpc>
                <a:spcPct val="100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Support structures:</a:t>
            </a:r>
            <a:endParaRPr sz="2600">
              <a:solidFill>
                <a:srgbClr val="000000"/>
              </a:solidFill>
              <a:latin typeface="Roboto Serif"/>
              <a:ea typeface="Roboto Serif"/>
              <a:cs typeface="Roboto Serif"/>
              <a:sym typeface="Roboto Serif"/>
            </a:endParaRPr>
          </a:p>
          <a:p>
            <a:pPr indent="-393700" lvl="1" marL="914400" rtl="0" algn="l">
              <a:lnSpc>
                <a:spcPct val="100000"/>
              </a:lnSpc>
              <a:spcBef>
                <a:spcPts val="0"/>
              </a:spcBef>
              <a:spcAft>
                <a:spcPts val="0"/>
              </a:spcAft>
              <a:buClr>
                <a:srgbClr val="000000"/>
              </a:buClr>
              <a:buSzPts val="2600"/>
              <a:buFont typeface="Roboto Serif"/>
              <a:buChar char="○"/>
            </a:pPr>
            <a:r>
              <a:rPr lang="en" sz="2600">
                <a:latin typeface="Roboto Serif"/>
                <a:ea typeface="Roboto Serif"/>
                <a:cs typeface="Roboto Serif"/>
                <a:sym typeface="Roboto Serif"/>
              </a:rPr>
              <a:t>Conduct static and dynamic tests on the structural components and motor system for accuracy and quality of life purposes</a:t>
            </a:r>
            <a:endParaRPr sz="2600">
              <a:solidFill>
                <a:srgbClr val="000000"/>
              </a:solidFill>
              <a:latin typeface="Roboto Serif"/>
              <a:ea typeface="Roboto Serif"/>
              <a:cs typeface="Roboto Serif"/>
              <a:sym typeface="Roboto Serif"/>
            </a:endParaRPr>
          </a:p>
          <a:p>
            <a:pPr indent="-393700" lvl="0" marL="457200" rtl="0" algn="l">
              <a:lnSpc>
                <a:spcPct val="100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Traversal system for antennas:</a:t>
            </a:r>
            <a:endParaRPr sz="2600">
              <a:solidFill>
                <a:srgbClr val="000000"/>
              </a:solidFill>
              <a:latin typeface="Roboto Serif"/>
              <a:ea typeface="Roboto Serif"/>
              <a:cs typeface="Roboto Serif"/>
              <a:sym typeface="Roboto Serif"/>
            </a:endParaRPr>
          </a:p>
          <a:p>
            <a:pPr indent="-393700" lvl="1" marL="914400" rtl="0" algn="l">
              <a:lnSpc>
                <a:spcPct val="100000"/>
              </a:lnSpc>
              <a:spcBef>
                <a:spcPts val="0"/>
              </a:spcBef>
              <a:spcAft>
                <a:spcPts val="0"/>
              </a:spcAft>
              <a:buClr>
                <a:srgbClr val="000000"/>
              </a:buClr>
              <a:buSzPts val="2600"/>
              <a:buFont typeface="Roboto Serif"/>
              <a:buChar char="○"/>
            </a:pPr>
            <a:r>
              <a:rPr lang="en" sz="2600">
                <a:latin typeface="Roboto Serif"/>
                <a:ea typeface="Roboto Serif"/>
                <a:cs typeface="Roboto Serif"/>
                <a:sym typeface="Roboto Serif"/>
              </a:rPr>
              <a:t>Determine range of motion and degree of freedom of ATR</a:t>
            </a:r>
            <a:endParaRPr sz="2600">
              <a:latin typeface="Roboto Serif"/>
              <a:ea typeface="Roboto Serif"/>
              <a:cs typeface="Roboto Serif"/>
              <a:sym typeface="Roboto Serif"/>
            </a:endParaRPr>
          </a:p>
          <a:p>
            <a:pPr indent="0" lvl="0" marL="0" rtl="0" algn="l">
              <a:lnSpc>
                <a:spcPct val="100000"/>
              </a:lnSpc>
              <a:spcBef>
                <a:spcPts val="0"/>
              </a:spcBef>
              <a:spcAft>
                <a:spcPts val="0"/>
              </a:spcAft>
              <a:buNone/>
            </a:pPr>
            <a:r>
              <a:rPr b="1" lang="en" sz="2600">
                <a:solidFill>
                  <a:srgbClr val="29572B"/>
                </a:solidFill>
                <a:latin typeface="Roboto Serif"/>
                <a:ea typeface="Roboto Serif"/>
                <a:cs typeface="Roboto Serif"/>
                <a:sym typeface="Roboto Serif"/>
              </a:rPr>
              <a:t>Storage/Equipment Protection Evaluation:</a:t>
            </a:r>
            <a:endParaRPr b="1" sz="2600">
              <a:solidFill>
                <a:srgbClr val="29572B"/>
              </a:solidFill>
              <a:latin typeface="Roboto Serif"/>
              <a:ea typeface="Roboto Serif"/>
              <a:cs typeface="Roboto Serif"/>
              <a:sym typeface="Roboto Serif"/>
            </a:endParaRPr>
          </a:p>
          <a:p>
            <a:pPr indent="-393700" lvl="0" marL="457200" rtl="0" algn="l">
              <a:lnSpc>
                <a:spcPct val="100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Protection from static shock and power surges</a:t>
            </a:r>
            <a:endParaRPr sz="2600">
              <a:solidFill>
                <a:srgbClr val="000000"/>
              </a:solidFill>
              <a:latin typeface="Roboto Serif"/>
              <a:ea typeface="Roboto Serif"/>
              <a:cs typeface="Roboto Serif"/>
              <a:sym typeface="Roboto Serif"/>
            </a:endParaRPr>
          </a:p>
          <a:p>
            <a:pPr indent="-393700" lvl="0" marL="457200" rtl="0" algn="l">
              <a:lnSpc>
                <a:spcPct val="100000"/>
              </a:lnSpc>
              <a:spcBef>
                <a:spcPts val="0"/>
              </a:spcBef>
              <a:spcAft>
                <a:spcPts val="0"/>
              </a:spcAft>
              <a:buClr>
                <a:srgbClr val="000000"/>
              </a:buClr>
              <a:buSzPts val="2600"/>
              <a:buFont typeface="Roboto Serif"/>
              <a:buChar char="●"/>
            </a:pPr>
            <a:r>
              <a:rPr lang="en" sz="2600">
                <a:latin typeface="Roboto Serif"/>
                <a:ea typeface="Roboto Serif"/>
                <a:cs typeface="Roboto Serif"/>
                <a:sym typeface="Roboto Serif"/>
              </a:rPr>
              <a:t>No redundant d</a:t>
            </a:r>
            <a:r>
              <a:rPr lang="en" sz="2600">
                <a:solidFill>
                  <a:srgbClr val="000000"/>
                </a:solidFill>
                <a:latin typeface="Roboto Serif"/>
                <a:ea typeface="Roboto Serif"/>
                <a:cs typeface="Roboto Serif"/>
                <a:sym typeface="Roboto Serif"/>
              </a:rPr>
              <a:t>ata storage</a:t>
            </a:r>
            <a:endParaRPr sz="2600">
              <a:latin typeface="Roboto Serif"/>
              <a:ea typeface="Roboto Serif"/>
              <a:cs typeface="Roboto Serif"/>
              <a:sym typeface="Roboto Serif"/>
            </a:endParaRPr>
          </a:p>
          <a:p>
            <a:pPr indent="-393700" lvl="0" marL="457200" rtl="0" algn="l">
              <a:lnSpc>
                <a:spcPct val="100000"/>
              </a:lnSpc>
              <a:spcBef>
                <a:spcPts val="0"/>
              </a:spcBef>
              <a:spcAft>
                <a:spcPts val="0"/>
              </a:spcAft>
              <a:buClr>
                <a:srgbClr val="000000"/>
              </a:buClr>
              <a:buSzPts val="2600"/>
              <a:buFont typeface="Roboto Serif"/>
              <a:buChar char="●"/>
            </a:pPr>
            <a:r>
              <a:rPr lang="en" sz="2600">
                <a:latin typeface="Roboto Serif"/>
                <a:ea typeface="Roboto Serif"/>
                <a:cs typeface="Roboto Serif"/>
                <a:sym typeface="Roboto Serif"/>
              </a:rPr>
              <a:t>No ability for remote scanning</a:t>
            </a:r>
            <a:endParaRPr sz="2600">
              <a:latin typeface="Roboto Serif"/>
              <a:ea typeface="Roboto Serif"/>
              <a:cs typeface="Roboto Serif"/>
              <a:sym typeface="Roboto Serif"/>
            </a:endParaRPr>
          </a:p>
          <a:p>
            <a:pPr indent="0" lvl="0" marL="0" rtl="0" algn="l">
              <a:lnSpc>
                <a:spcPct val="100000"/>
              </a:lnSpc>
              <a:spcBef>
                <a:spcPts val="0"/>
              </a:spcBef>
              <a:spcAft>
                <a:spcPts val="0"/>
              </a:spcAft>
              <a:buNone/>
            </a:pPr>
            <a:r>
              <a:rPr b="1" lang="en" sz="2600">
                <a:solidFill>
                  <a:srgbClr val="29572B"/>
                </a:solidFill>
                <a:latin typeface="Roboto Serif"/>
                <a:ea typeface="Roboto Serif"/>
                <a:cs typeface="Roboto Serif"/>
                <a:sym typeface="Roboto Serif"/>
              </a:rPr>
              <a:t>Results:</a:t>
            </a:r>
            <a:endParaRPr b="1" sz="2600">
              <a:solidFill>
                <a:srgbClr val="29572B"/>
              </a:solidFill>
              <a:latin typeface="Roboto Serif"/>
              <a:ea typeface="Roboto Serif"/>
              <a:cs typeface="Roboto Serif"/>
              <a:sym typeface="Roboto Serif"/>
            </a:endParaRPr>
          </a:p>
          <a:p>
            <a:pPr indent="0" lvl="0" marL="0" rtl="0" algn="l">
              <a:lnSpc>
                <a:spcPct val="100000"/>
              </a:lnSpc>
              <a:spcBef>
                <a:spcPts val="0"/>
              </a:spcBef>
              <a:spcAft>
                <a:spcPts val="0"/>
              </a:spcAft>
              <a:buNone/>
            </a:pPr>
            <a:r>
              <a:rPr lang="en" sz="2600">
                <a:latin typeface="Roboto Serif"/>
                <a:ea typeface="Roboto Serif"/>
                <a:cs typeface="Roboto Serif"/>
                <a:sym typeface="Roboto Serif"/>
              </a:rPr>
              <a:t>Conducting a functional analysis allowed the ATR team to achieve the stated objective and develop documentation of the ATR for future teams. Additionally, the team identified areas of concern and addressed the areas including:</a:t>
            </a:r>
            <a:endParaRPr sz="2600">
              <a:latin typeface="Roboto Serif"/>
              <a:ea typeface="Roboto Serif"/>
              <a:cs typeface="Roboto Serif"/>
              <a:sym typeface="Roboto Serif"/>
            </a:endParaRPr>
          </a:p>
          <a:p>
            <a:pPr indent="-393700" lvl="0" marL="457200" rtl="0" algn="l">
              <a:lnSpc>
                <a:spcPct val="100000"/>
              </a:lnSpc>
              <a:spcBef>
                <a:spcPts val="0"/>
              </a:spcBef>
              <a:spcAft>
                <a:spcPts val="0"/>
              </a:spcAft>
              <a:buSzPts val="2600"/>
              <a:buFont typeface="Roboto Serif"/>
              <a:buChar char="●"/>
            </a:pPr>
            <a:r>
              <a:rPr lang="en" sz="2600">
                <a:latin typeface="Roboto Serif"/>
                <a:ea typeface="Roboto Serif"/>
                <a:cs typeface="Roboto Serif"/>
                <a:sym typeface="Roboto Serif"/>
              </a:rPr>
              <a:t>Redesign antenna mounting system</a:t>
            </a:r>
            <a:endParaRPr sz="2600">
              <a:latin typeface="Roboto Serif"/>
              <a:ea typeface="Roboto Serif"/>
              <a:cs typeface="Roboto Serif"/>
              <a:sym typeface="Roboto Serif"/>
            </a:endParaRPr>
          </a:p>
          <a:p>
            <a:pPr indent="-393700" lvl="0" marL="457200" rtl="0" algn="l">
              <a:lnSpc>
                <a:spcPct val="100000"/>
              </a:lnSpc>
              <a:spcBef>
                <a:spcPts val="0"/>
              </a:spcBef>
              <a:spcAft>
                <a:spcPts val="0"/>
              </a:spcAft>
              <a:buSzPts val="2600"/>
              <a:buFont typeface="Roboto Serif"/>
              <a:buChar char="●"/>
            </a:pPr>
            <a:r>
              <a:rPr lang="en" sz="2600">
                <a:latin typeface="Roboto Serif"/>
                <a:ea typeface="Roboto Serif"/>
                <a:cs typeface="Roboto Serif"/>
                <a:sym typeface="Roboto Serif"/>
              </a:rPr>
              <a:t>Replaced motor controllers</a:t>
            </a:r>
            <a:endParaRPr sz="2600">
              <a:latin typeface="Roboto Serif"/>
              <a:ea typeface="Roboto Serif"/>
              <a:cs typeface="Roboto Serif"/>
              <a:sym typeface="Roboto Serif"/>
            </a:endParaRPr>
          </a:p>
          <a:p>
            <a:pPr indent="-393700" lvl="0" marL="457200" rtl="0" algn="l">
              <a:lnSpc>
                <a:spcPct val="100000"/>
              </a:lnSpc>
              <a:spcBef>
                <a:spcPts val="0"/>
              </a:spcBef>
              <a:spcAft>
                <a:spcPts val="0"/>
              </a:spcAft>
              <a:buSzPts val="2600"/>
              <a:buFont typeface="Roboto Serif"/>
              <a:buChar char="●"/>
            </a:pPr>
            <a:r>
              <a:rPr lang="en" sz="2600">
                <a:latin typeface="Roboto Serif"/>
                <a:ea typeface="Roboto Serif"/>
                <a:cs typeface="Roboto Serif"/>
                <a:sym typeface="Roboto Serif"/>
              </a:rPr>
              <a:t>Implemented SQL server express for data searching</a:t>
            </a:r>
            <a:endParaRPr sz="2600">
              <a:latin typeface="Roboto Serif"/>
              <a:ea typeface="Roboto Serif"/>
              <a:cs typeface="Roboto Serif"/>
              <a:sym typeface="Roboto Serif"/>
            </a:endParaRPr>
          </a:p>
          <a:p>
            <a:pPr indent="-393700" lvl="0" marL="457200" rtl="0" algn="l">
              <a:lnSpc>
                <a:spcPct val="100000"/>
              </a:lnSpc>
              <a:spcBef>
                <a:spcPts val="0"/>
              </a:spcBef>
              <a:spcAft>
                <a:spcPts val="0"/>
              </a:spcAft>
              <a:buSzPts val="2600"/>
              <a:buFont typeface="Roboto Serif"/>
              <a:buChar char="●"/>
            </a:pPr>
            <a:r>
              <a:rPr lang="en" sz="2600">
                <a:latin typeface="Roboto Serif"/>
                <a:ea typeface="Roboto Serif"/>
                <a:cs typeface="Roboto Serif"/>
                <a:sym typeface="Roboto Serif"/>
              </a:rPr>
              <a:t>Used google drive for 15GB of redundant data storage</a:t>
            </a:r>
            <a:endParaRPr sz="2600">
              <a:latin typeface="Roboto Serif"/>
              <a:ea typeface="Roboto Serif"/>
              <a:cs typeface="Roboto Serif"/>
              <a:sym typeface="Roboto Serif"/>
            </a:endParaRPr>
          </a:p>
          <a:p>
            <a:pPr indent="0" lvl="0" marL="457200" rtl="0" algn="l">
              <a:lnSpc>
                <a:spcPct val="100000"/>
              </a:lnSpc>
              <a:spcBef>
                <a:spcPts val="0"/>
              </a:spcBef>
              <a:spcAft>
                <a:spcPts val="0"/>
              </a:spcAft>
              <a:buNone/>
            </a:pPr>
            <a:r>
              <a:t/>
            </a:r>
            <a:endParaRPr sz="2600">
              <a:latin typeface="Roboto Serif"/>
              <a:ea typeface="Roboto Serif"/>
              <a:cs typeface="Roboto Serif"/>
              <a:sym typeface="Roboto Serif"/>
            </a:endParaRPr>
          </a:p>
          <a:p>
            <a:pPr indent="0" lvl="0" marL="457200" rtl="0" algn="l">
              <a:lnSpc>
                <a:spcPct val="100000"/>
              </a:lnSpc>
              <a:spcBef>
                <a:spcPts val="0"/>
              </a:spcBef>
              <a:spcAft>
                <a:spcPts val="0"/>
              </a:spcAft>
              <a:buNone/>
            </a:pPr>
            <a:r>
              <a:t/>
            </a:r>
            <a:endParaRPr sz="2600">
              <a:latin typeface="Roboto Serif"/>
              <a:ea typeface="Roboto Serif"/>
              <a:cs typeface="Roboto Serif"/>
              <a:sym typeface="Roboto Serif"/>
            </a:endParaRPr>
          </a:p>
          <a:p>
            <a:pPr indent="0" lvl="0" marL="0" rtl="0" algn="l">
              <a:lnSpc>
                <a:spcPct val="100000"/>
              </a:lnSpc>
              <a:spcBef>
                <a:spcPts val="0"/>
              </a:spcBef>
              <a:spcAft>
                <a:spcPts val="0"/>
              </a:spcAft>
              <a:buNone/>
            </a:pPr>
            <a:r>
              <a:t/>
            </a:r>
            <a:endParaRPr b="1" sz="2600">
              <a:latin typeface="Roboto Serif"/>
              <a:ea typeface="Roboto Serif"/>
              <a:cs typeface="Roboto Serif"/>
              <a:sym typeface="Roboto Serif"/>
            </a:endParaRPr>
          </a:p>
        </p:txBody>
      </p:sp>
      <p:sp>
        <p:nvSpPr>
          <p:cNvPr id="71" name="Google Shape;71;p13"/>
          <p:cNvSpPr txBox="1"/>
          <p:nvPr/>
        </p:nvSpPr>
        <p:spPr>
          <a:xfrm>
            <a:off x="0" y="29050488"/>
            <a:ext cx="10972800" cy="914400"/>
          </a:xfrm>
          <a:prstGeom prst="rect">
            <a:avLst/>
          </a:prstGeom>
          <a:solidFill>
            <a:srgbClr val="29572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FFFFFF"/>
                </a:solidFill>
                <a:latin typeface="Roboto Serif"/>
                <a:ea typeface="Roboto Serif"/>
                <a:cs typeface="Roboto Serif"/>
                <a:sym typeface="Roboto Serif"/>
              </a:rPr>
              <a:t>Quality of life</a:t>
            </a:r>
            <a:endParaRPr i="1" sz="4800">
              <a:solidFill>
                <a:srgbClr val="FFFFFF"/>
              </a:solidFill>
              <a:latin typeface="Roboto Serif"/>
              <a:ea typeface="Roboto Serif"/>
              <a:cs typeface="Roboto Serif"/>
              <a:sym typeface="Roboto Serif"/>
            </a:endParaRPr>
          </a:p>
        </p:txBody>
      </p:sp>
      <p:sp>
        <p:nvSpPr>
          <p:cNvPr id="72" name="Google Shape;72;p13"/>
          <p:cNvSpPr txBox="1"/>
          <p:nvPr/>
        </p:nvSpPr>
        <p:spPr>
          <a:xfrm>
            <a:off x="88650" y="29946600"/>
            <a:ext cx="7300800" cy="2425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Raspberry Pi for remote viewing</a:t>
            </a:r>
            <a:endParaRPr sz="2600">
              <a:solidFill>
                <a:srgbClr val="000000"/>
              </a:solidFill>
              <a:latin typeface="Roboto Serif"/>
              <a:ea typeface="Roboto Serif"/>
              <a:cs typeface="Roboto Serif"/>
              <a:sym typeface="Roboto Serif"/>
            </a:endParaRPr>
          </a:p>
          <a:p>
            <a:pPr indent="-393700" lvl="0" marL="4572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Added a relay to the motor controller </a:t>
            </a:r>
            <a:endParaRPr sz="2600">
              <a:solidFill>
                <a:srgbClr val="000000"/>
              </a:solidFill>
              <a:latin typeface="Roboto Serif"/>
              <a:ea typeface="Roboto Serif"/>
              <a:cs typeface="Roboto Serif"/>
              <a:sym typeface="Roboto Serif"/>
            </a:endParaRPr>
          </a:p>
          <a:p>
            <a:pPr indent="-393700" lvl="0" marL="4572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Installed an SQL server instance</a:t>
            </a:r>
            <a:endParaRPr sz="2600">
              <a:solidFill>
                <a:srgbClr val="000000"/>
              </a:solidFill>
              <a:latin typeface="Roboto Serif"/>
              <a:ea typeface="Roboto Serif"/>
              <a:cs typeface="Roboto Serif"/>
              <a:sym typeface="Roboto Serif"/>
            </a:endParaRPr>
          </a:p>
          <a:p>
            <a:pPr indent="-393700" lvl="0" marL="4572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Created a redundant storage system </a:t>
            </a:r>
            <a:endParaRPr sz="2600">
              <a:solidFill>
                <a:srgbClr val="000000"/>
              </a:solidFill>
              <a:latin typeface="Roboto Serif"/>
              <a:ea typeface="Roboto Serif"/>
              <a:cs typeface="Roboto Serif"/>
              <a:sym typeface="Roboto Serif"/>
            </a:endParaRPr>
          </a:p>
          <a:p>
            <a:pPr indent="-393700" lvl="0" marL="457200" rtl="0" algn="l">
              <a:lnSpc>
                <a:spcPct val="115000"/>
              </a:lnSpc>
              <a:spcBef>
                <a:spcPts val="0"/>
              </a:spcBef>
              <a:spcAft>
                <a:spcPts val="0"/>
              </a:spcAft>
              <a:buClr>
                <a:srgbClr val="000000"/>
              </a:buClr>
              <a:buSzPts val="2600"/>
              <a:buFont typeface="Roboto Serif"/>
              <a:buChar char="●"/>
            </a:pPr>
            <a:r>
              <a:rPr lang="en" sz="2600">
                <a:latin typeface="Roboto Serif"/>
                <a:ea typeface="Roboto Serif"/>
                <a:cs typeface="Roboto Serif"/>
                <a:sym typeface="Roboto Serif"/>
              </a:rPr>
              <a:t>Designed</a:t>
            </a:r>
            <a:r>
              <a:rPr lang="en" sz="2600">
                <a:solidFill>
                  <a:srgbClr val="000000"/>
                </a:solidFill>
                <a:latin typeface="Roboto Serif"/>
                <a:ea typeface="Roboto Serif"/>
                <a:cs typeface="Roboto Serif"/>
                <a:sym typeface="Roboto Serif"/>
              </a:rPr>
              <a:t> new motor controller case</a:t>
            </a:r>
            <a:endParaRPr sz="2600">
              <a:solidFill>
                <a:srgbClr val="000000"/>
              </a:solidFill>
              <a:latin typeface="Roboto Serif"/>
              <a:ea typeface="Roboto Serif"/>
              <a:cs typeface="Roboto Serif"/>
              <a:sym typeface="Roboto Serif"/>
            </a:endParaRPr>
          </a:p>
        </p:txBody>
      </p:sp>
      <p:sp>
        <p:nvSpPr>
          <p:cNvPr id="73" name="Google Shape;73;p13"/>
          <p:cNvSpPr txBox="1"/>
          <p:nvPr/>
        </p:nvSpPr>
        <p:spPr>
          <a:xfrm>
            <a:off x="0" y="11430000"/>
            <a:ext cx="10972800" cy="914400"/>
          </a:xfrm>
          <a:prstGeom prst="rect">
            <a:avLst/>
          </a:prstGeom>
          <a:solidFill>
            <a:srgbClr val="29572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FFFFFF"/>
                </a:solidFill>
                <a:latin typeface="Roboto Serif"/>
                <a:ea typeface="Roboto Serif"/>
                <a:cs typeface="Roboto Serif"/>
                <a:sym typeface="Roboto Serif"/>
              </a:rPr>
              <a:t>Functional Evaluation</a:t>
            </a:r>
            <a:endParaRPr i="1" sz="4800">
              <a:solidFill>
                <a:srgbClr val="FFFFFF"/>
              </a:solidFill>
              <a:latin typeface="Roboto Serif"/>
              <a:ea typeface="Roboto Serif"/>
              <a:cs typeface="Roboto Serif"/>
              <a:sym typeface="Roboto Serif"/>
            </a:endParaRPr>
          </a:p>
        </p:txBody>
      </p:sp>
      <p:sp>
        <p:nvSpPr>
          <p:cNvPr id="74" name="Google Shape;74;p13"/>
          <p:cNvSpPr txBox="1"/>
          <p:nvPr/>
        </p:nvSpPr>
        <p:spPr>
          <a:xfrm>
            <a:off x="27322800" y="30403800"/>
            <a:ext cx="5604900" cy="178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i="1" lang="en" sz="2600">
                <a:solidFill>
                  <a:srgbClr val="29572B"/>
                </a:solidFill>
                <a:latin typeface="Roboto Serif"/>
                <a:ea typeface="Roboto Serif"/>
                <a:cs typeface="Roboto Serif"/>
                <a:sym typeface="Roboto Serif"/>
              </a:rPr>
              <a:t>Advisor:</a:t>
            </a:r>
            <a:r>
              <a:rPr lang="en" sz="2600">
                <a:solidFill>
                  <a:schemeClr val="dk1"/>
                </a:solidFill>
                <a:latin typeface="Roboto Serif"/>
                <a:ea typeface="Roboto Serif"/>
                <a:cs typeface="Roboto Serif"/>
                <a:sym typeface="Roboto Serif"/>
              </a:rPr>
              <a:t> Dr. Branislav Notaros</a:t>
            </a:r>
            <a:endParaRPr sz="2600">
              <a:solidFill>
                <a:schemeClr val="dk1"/>
              </a:solidFill>
              <a:latin typeface="Roboto Serif"/>
              <a:ea typeface="Roboto Serif"/>
              <a:cs typeface="Roboto Serif"/>
              <a:sym typeface="Roboto Serif"/>
            </a:endParaRPr>
          </a:p>
          <a:p>
            <a:pPr indent="0" lvl="0" marL="0" rtl="0" algn="l">
              <a:lnSpc>
                <a:spcPct val="150000"/>
              </a:lnSpc>
              <a:spcBef>
                <a:spcPts val="0"/>
              </a:spcBef>
              <a:spcAft>
                <a:spcPts val="0"/>
              </a:spcAft>
              <a:buClr>
                <a:schemeClr val="dk1"/>
              </a:buClr>
              <a:buSzPts val="1100"/>
              <a:buFont typeface="Arial"/>
              <a:buNone/>
            </a:pPr>
            <a:r>
              <a:rPr b="1" i="1" lang="en" sz="2600">
                <a:solidFill>
                  <a:srgbClr val="29572B"/>
                </a:solidFill>
                <a:latin typeface="Roboto Serif"/>
                <a:ea typeface="Roboto Serif"/>
                <a:cs typeface="Roboto Serif"/>
                <a:sym typeface="Roboto Serif"/>
              </a:rPr>
              <a:t>EIR:</a:t>
            </a:r>
            <a:r>
              <a:rPr lang="en" sz="2600">
                <a:solidFill>
                  <a:schemeClr val="dk1"/>
                </a:solidFill>
                <a:latin typeface="Roboto Serif"/>
                <a:ea typeface="Roboto Serif"/>
                <a:cs typeface="Roboto Serif"/>
                <a:sym typeface="Roboto Serif"/>
              </a:rPr>
              <a:t> Bob Thelen</a:t>
            </a:r>
            <a:endParaRPr sz="2600">
              <a:solidFill>
                <a:schemeClr val="dk1"/>
              </a:solidFill>
              <a:latin typeface="Roboto Serif"/>
              <a:ea typeface="Roboto Serif"/>
              <a:cs typeface="Roboto Serif"/>
              <a:sym typeface="Roboto Serif"/>
            </a:endParaRPr>
          </a:p>
          <a:p>
            <a:pPr indent="0" lvl="0" marL="0" rtl="0" algn="l">
              <a:lnSpc>
                <a:spcPct val="150000"/>
              </a:lnSpc>
              <a:spcBef>
                <a:spcPts val="0"/>
              </a:spcBef>
              <a:spcAft>
                <a:spcPts val="0"/>
              </a:spcAft>
              <a:buClr>
                <a:schemeClr val="dk1"/>
              </a:buClr>
              <a:buSzPts val="1100"/>
              <a:buFont typeface="Arial"/>
              <a:buNone/>
            </a:pPr>
            <a:r>
              <a:rPr b="1" i="1" lang="en" sz="2600">
                <a:solidFill>
                  <a:srgbClr val="29572B"/>
                </a:solidFill>
                <a:latin typeface="Roboto Serif"/>
                <a:ea typeface="Roboto Serif"/>
                <a:cs typeface="Roboto Serif"/>
                <a:sym typeface="Roboto Serif"/>
              </a:rPr>
              <a:t>VIP:</a:t>
            </a:r>
            <a:r>
              <a:rPr lang="en" sz="2600">
                <a:solidFill>
                  <a:schemeClr val="dk1"/>
                </a:solidFill>
                <a:latin typeface="Roboto Serif"/>
                <a:ea typeface="Roboto Serif"/>
                <a:cs typeface="Roboto Serif"/>
                <a:sym typeface="Roboto Serif"/>
              </a:rPr>
              <a:t> Dr. Milan Ilic</a:t>
            </a:r>
            <a:endParaRPr b="1" i="1" sz="2600">
              <a:latin typeface="Roboto Serif"/>
              <a:ea typeface="Roboto Serif"/>
              <a:cs typeface="Roboto Serif"/>
              <a:sym typeface="Roboto Serif"/>
            </a:endParaRPr>
          </a:p>
        </p:txBody>
      </p:sp>
      <p:sp>
        <p:nvSpPr>
          <p:cNvPr id="75" name="Google Shape;75;p13"/>
          <p:cNvSpPr txBox="1"/>
          <p:nvPr/>
        </p:nvSpPr>
        <p:spPr>
          <a:xfrm>
            <a:off x="21942500" y="29048625"/>
            <a:ext cx="10972800" cy="923400"/>
          </a:xfrm>
          <a:prstGeom prst="rect">
            <a:avLst/>
          </a:prstGeom>
          <a:solidFill>
            <a:srgbClr val="29572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4800">
                <a:solidFill>
                  <a:srgbClr val="FFFFFF"/>
                </a:solidFill>
                <a:latin typeface="Roboto Serif"/>
                <a:ea typeface="Roboto Serif"/>
                <a:cs typeface="Roboto Serif"/>
                <a:sym typeface="Roboto Serif"/>
              </a:rPr>
              <a:t>Contributors</a:t>
            </a:r>
            <a:endParaRPr i="1" sz="4800">
              <a:solidFill>
                <a:srgbClr val="FFFFFF"/>
              </a:solidFill>
              <a:latin typeface="Roboto Serif"/>
              <a:ea typeface="Roboto Serif"/>
              <a:cs typeface="Roboto Serif"/>
              <a:sym typeface="Roboto Serif"/>
            </a:endParaRPr>
          </a:p>
        </p:txBody>
      </p:sp>
      <p:sp>
        <p:nvSpPr>
          <p:cNvPr id="76" name="Google Shape;76;p13"/>
          <p:cNvSpPr txBox="1"/>
          <p:nvPr/>
        </p:nvSpPr>
        <p:spPr>
          <a:xfrm>
            <a:off x="33613124" y="9318544"/>
            <a:ext cx="46959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Serif"/>
                <a:ea typeface="Roboto Serif"/>
                <a:cs typeface="Roboto Serif"/>
                <a:sym typeface="Roboto Serif"/>
              </a:rPr>
              <a:t>WIPL-D Simulated Radiation Pattern at 9 GHz</a:t>
            </a:r>
            <a:endParaRPr b="1">
              <a:latin typeface="Roboto Serif"/>
              <a:ea typeface="Roboto Serif"/>
              <a:cs typeface="Roboto Serif"/>
              <a:sym typeface="Roboto Serif"/>
            </a:endParaRPr>
          </a:p>
        </p:txBody>
      </p:sp>
      <p:sp>
        <p:nvSpPr>
          <p:cNvPr id="77" name="Google Shape;77;p13"/>
          <p:cNvSpPr txBox="1"/>
          <p:nvPr/>
        </p:nvSpPr>
        <p:spPr>
          <a:xfrm>
            <a:off x="38621857" y="9785396"/>
            <a:ext cx="46959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Serif"/>
                <a:ea typeface="Roboto Serif"/>
                <a:cs typeface="Roboto Serif"/>
                <a:sym typeface="Roboto Serif"/>
              </a:rPr>
              <a:t>WIPL-D Simulated Radiation Pattern at 9 GHz</a:t>
            </a:r>
            <a:endParaRPr b="1">
              <a:latin typeface="Roboto Serif"/>
              <a:ea typeface="Roboto Serif"/>
              <a:cs typeface="Roboto Serif"/>
              <a:sym typeface="Roboto Serif"/>
            </a:endParaRPr>
          </a:p>
        </p:txBody>
      </p:sp>
      <p:sp>
        <p:nvSpPr>
          <p:cNvPr id="78" name="Google Shape;78;p13"/>
          <p:cNvSpPr txBox="1"/>
          <p:nvPr/>
        </p:nvSpPr>
        <p:spPr>
          <a:xfrm>
            <a:off x="38794808" y="16412013"/>
            <a:ext cx="46959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Serif"/>
                <a:ea typeface="Roboto Serif"/>
                <a:cs typeface="Roboto Serif"/>
                <a:sym typeface="Roboto Serif"/>
              </a:rPr>
              <a:t>CSU ATR Measured Radiation Pattern at 9 GHz</a:t>
            </a:r>
            <a:endParaRPr b="1">
              <a:latin typeface="Roboto Serif"/>
              <a:ea typeface="Roboto Serif"/>
              <a:cs typeface="Roboto Serif"/>
              <a:sym typeface="Roboto Serif"/>
            </a:endParaRPr>
          </a:p>
        </p:txBody>
      </p:sp>
      <p:sp>
        <p:nvSpPr>
          <p:cNvPr id="79" name="Google Shape;79;p13"/>
          <p:cNvSpPr txBox="1"/>
          <p:nvPr/>
        </p:nvSpPr>
        <p:spPr>
          <a:xfrm>
            <a:off x="6637800" y="6092488"/>
            <a:ext cx="4343400" cy="24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solidFill>
                  <a:schemeClr val="dk1"/>
                </a:solidFill>
                <a:latin typeface="Roboto Serif"/>
                <a:ea typeface="Roboto Serif"/>
                <a:cs typeface="Roboto Serif"/>
                <a:sym typeface="Roboto Serif"/>
              </a:rPr>
              <a:t>Technologies used:</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C#/C++</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MATLAB</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WIPL-D</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SQL</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PowerShell</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ANSYS Workbench</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Raspberry Pi</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Arduino Uno</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PNA</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Motors/Controllers</a:t>
            </a:r>
            <a:endParaRPr sz="2600">
              <a:solidFill>
                <a:schemeClr val="dk1"/>
              </a:solidFill>
              <a:latin typeface="Roboto Serif"/>
              <a:ea typeface="Roboto Serif"/>
              <a:cs typeface="Roboto Serif"/>
              <a:sym typeface="Roboto Serif"/>
            </a:endParaRPr>
          </a:p>
        </p:txBody>
      </p:sp>
      <p:sp>
        <p:nvSpPr>
          <p:cNvPr id="80" name="Google Shape;80;p13"/>
          <p:cNvSpPr txBox="1"/>
          <p:nvPr/>
        </p:nvSpPr>
        <p:spPr>
          <a:xfrm>
            <a:off x="34525" y="6076775"/>
            <a:ext cx="6394200" cy="564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600">
                <a:solidFill>
                  <a:schemeClr val="dk1"/>
                </a:solidFill>
                <a:latin typeface="Roboto Serif"/>
                <a:ea typeface="Roboto Serif"/>
                <a:cs typeface="Roboto Serif"/>
                <a:sym typeface="Roboto Serif"/>
              </a:rPr>
              <a:t>During this semester, significant changes made to the ATR include:</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Anechoic chamber</a:t>
            </a:r>
            <a:endParaRPr sz="2600">
              <a:solidFill>
                <a:schemeClr val="dk1"/>
              </a:solidFill>
              <a:latin typeface="Roboto Serif"/>
              <a:ea typeface="Roboto Serif"/>
              <a:cs typeface="Roboto Serif"/>
              <a:sym typeface="Roboto Serif"/>
            </a:endParaRPr>
          </a:p>
          <a:p>
            <a:pPr indent="-393700" lvl="1" marL="9144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New antenna mount</a:t>
            </a:r>
            <a:endParaRPr sz="2600">
              <a:solidFill>
                <a:schemeClr val="dk1"/>
              </a:solidFill>
              <a:latin typeface="Roboto Serif"/>
              <a:ea typeface="Roboto Serif"/>
              <a:cs typeface="Roboto Serif"/>
              <a:sym typeface="Roboto Serif"/>
            </a:endParaRPr>
          </a:p>
          <a:p>
            <a:pPr indent="-393700" lvl="1" marL="9144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Creation of phased array antenna</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PNA/Motor controller</a:t>
            </a:r>
            <a:endParaRPr sz="2600">
              <a:solidFill>
                <a:schemeClr val="dk1"/>
              </a:solidFill>
              <a:latin typeface="Roboto Serif"/>
              <a:ea typeface="Roboto Serif"/>
              <a:cs typeface="Roboto Serif"/>
              <a:sym typeface="Roboto Serif"/>
            </a:endParaRPr>
          </a:p>
          <a:p>
            <a:pPr indent="-393700" lvl="1" marL="9144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Relay installation and motor controller replacement</a:t>
            </a:r>
            <a:endParaRPr sz="2600">
              <a:solidFill>
                <a:schemeClr val="dk1"/>
              </a:solidFill>
              <a:latin typeface="Roboto Serif"/>
              <a:ea typeface="Roboto Serif"/>
              <a:cs typeface="Roboto Serif"/>
              <a:sym typeface="Roboto Serif"/>
            </a:endParaRPr>
          </a:p>
          <a:p>
            <a:pPr indent="-393700" lvl="0" marL="4572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Software</a:t>
            </a:r>
            <a:endParaRPr sz="2600">
              <a:solidFill>
                <a:schemeClr val="dk1"/>
              </a:solidFill>
              <a:latin typeface="Roboto Serif"/>
              <a:ea typeface="Roboto Serif"/>
              <a:cs typeface="Roboto Serif"/>
              <a:sym typeface="Roboto Serif"/>
            </a:endParaRPr>
          </a:p>
          <a:p>
            <a:pPr indent="-393700" lvl="1" marL="914400" rtl="0" algn="l">
              <a:lnSpc>
                <a:spcPct val="115000"/>
              </a:lnSpc>
              <a:spcBef>
                <a:spcPts val="0"/>
              </a:spcBef>
              <a:spcAft>
                <a:spcPts val="0"/>
              </a:spcAft>
              <a:buClr>
                <a:schemeClr val="dk1"/>
              </a:buClr>
              <a:buSzPts val="2600"/>
              <a:buFont typeface="Roboto Serif"/>
              <a:buChar char="○"/>
            </a:pPr>
            <a:r>
              <a:rPr lang="en" sz="2600">
                <a:solidFill>
                  <a:schemeClr val="dk1"/>
                </a:solidFill>
                <a:latin typeface="Roboto Serif"/>
                <a:ea typeface="Roboto Serif"/>
                <a:cs typeface="Roboto Serif"/>
                <a:sym typeface="Roboto Serif"/>
              </a:rPr>
              <a:t>Near-to-far field transform</a:t>
            </a:r>
            <a:endParaRPr sz="2600">
              <a:solidFill>
                <a:schemeClr val="dk1"/>
              </a:solidFill>
              <a:latin typeface="Roboto Serif"/>
              <a:ea typeface="Roboto Serif"/>
              <a:cs typeface="Roboto Serif"/>
              <a:sym typeface="Roboto Serif"/>
            </a:endParaRPr>
          </a:p>
          <a:p>
            <a:pPr indent="0" lvl="0" marL="0" rtl="0" algn="l">
              <a:spcBef>
                <a:spcPts val="0"/>
              </a:spcBef>
              <a:spcAft>
                <a:spcPts val="0"/>
              </a:spcAft>
              <a:buNone/>
            </a:pPr>
            <a:r>
              <a:t/>
            </a:r>
            <a:endParaRPr sz="2600"/>
          </a:p>
        </p:txBody>
      </p:sp>
      <p:sp>
        <p:nvSpPr>
          <p:cNvPr id="81" name="Google Shape;81;p13"/>
          <p:cNvSpPr txBox="1"/>
          <p:nvPr/>
        </p:nvSpPr>
        <p:spPr>
          <a:xfrm>
            <a:off x="30750" y="841450"/>
            <a:ext cx="10917600" cy="2425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2800">
                <a:latin typeface="Roboto Serif"/>
                <a:ea typeface="Roboto Serif"/>
                <a:cs typeface="Roboto Serif"/>
                <a:sym typeface="Roboto Serif"/>
              </a:rPr>
              <a:t>An ATR consists of a room with metal sheeting to </a:t>
            </a:r>
            <a:r>
              <a:rPr lang="en" sz="2800">
                <a:latin typeface="Roboto Serif"/>
                <a:ea typeface="Roboto Serif"/>
                <a:cs typeface="Roboto Serif"/>
                <a:sym typeface="Roboto Serif"/>
              </a:rPr>
              <a:t>operate</a:t>
            </a:r>
            <a:r>
              <a:rPr lang="en" sz="2800">
                <a:latin typeface="Roboto Serif"/>
                <a:ea typeface="Roboto Serif"/>
                <a:cs typeface="Roboto Serif"/>
                <a:sym typeface="Roboto Serif"/>
              </a:rPr>
              <a:t> as a faraday cage with </a:t>
            </a:r>
            <a:r>
              <a:rPr lang="en" sz="2800">
                <a:latin typeface="Roboto Serif"/>
                <a:ea typeface="Roboto Serif"/>
                <a:cs typeface="Roboto Serif"/>
                <a:sym typeface="Roboto Serif"/>
              </a:rPr>
              <a:t>electromagnetic</a:t>
            </a:r>
            <a:r>
              <a:rPr lang="en" sz="2800">
                <a:latin typeface="Roboto Serif"/>
                <a:ea typeface="Roboto Serif"/>
                <a:cs typeface="Roboto Serif"/>
                <a:sym typeface="Roboto Serif"/>
              </a:rPr>
              <a:t> </a:t>
            </a:r>
            <a:r>
              <a:rPr lang="en" sz="2800">
                <a:latin typeface="Roboto Serif"/>
                <a:ea typeface="Roboto Serif"/>
                <a:cs typeface="Roboto Serif"/>
                <a:sym typeface="Roboto Serif"/>
              </a:rPr>
              <a:t>absorbent</a:t>
            </a:r>
            <a:r>
              <a:rPr lang="en" sz="2800">
                <a:latin typeface="Roboto Serif"/>
                <a:ea typeface="Roboto Serif"/>
                <a:cs typeface="Roboto Serif"/>
                <a:sym typeface="Roboto Serif"/>
              </a:rPr>
              <a:t> foam spikes to absorb any internal </a:t>
            </a:r>
            <a:r>
              <a:rPr lang="en" sz="2800">
                <a:latin typeface="Roboto Serif"/>
                <a:ea typeface="Roboto Serif"/>
                <a:cs typeface="Roboto Serif"/>
                <a:sym typeface="Roboto Serif"/>
              </a:rPr>
              <a:t>reflection</a:t>
            </a:r>
            <a:r>
              <a:rPr lang="en" sz="2800">
                <a:latin typeface="Roboto Serif"/>
                <a:ea typeface="Roboto Serif"/>
                <a:cs typeface="Roboto Serif"/>
                <a:sym typeface="Roboto Serif"/>
              </a:rPr>
              <a:t>. </a:t>
            </a:r>
            <a:endParaRPr sz="2800"/>
          </a:p>
        </p:txBody>
      </p:sp>
      <p:sp>
        <p:nvSpPr>
          <p:cNvPr id="82" name="Google Shape;82;p13"/>
          <p:cNvSpPr/>
          <p:nvPr/>
        </p:nvSpPr>
        <p:spPr>
          <a:xfrm>
            <a:off x="10960375" y="2479450"/>
            <a:ext cx="21945600" cy="1143000"/>
          </a:xfrm>
          <a:prstGeom prst="rect">
            <a:avLst/>
          </a:prstGeom>
          <a:solidFill>
            <a:srgbClr val="29572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4800">
                <a:solidFill>
                  <a:srgbClr val="FFFFFF"/>
                </a:solidFill>
                <a:latin typeface="Roboto Serif"/>
                <a:ea typeface="Roboto Serif"/>
                <a:cs typeface="Roboto Serif"/>
                <a:sym typeface="Roboto Serif"/>
              </a:rPr>
              <a:t>Near-field to Far-field Transformation</a:t>
            </a:r>
            <a:endParaRPr sz="4800">
              <a:solidFill>
                <a:srgbClr val="FFFFFF"/>
              </a:solidFill>
              <a:latin typeface="Roboto Serif"/>
              <a:ea typeface="Roboto Serif"/>
              <a:cs typeface="Roboto Serif"/>
              <a:sym typeface="Roboto Serif"/>
            </a:endParaRPr>
          </a:p>
        </p:txBody>
      </p:sp>
      <p:pic>
        <p:nvPicPr>
          <p:cNvPr id="83" name="Google Shape;83;p13"/>
          <p:cNvPicPr preferRelativeResize="0"/>
          <p:nvPr/>
        </p:nvPicPr>
        <p:blipFill>
          <a:blip r:embed="rId5">
            <a:alphaModFix/>
          </a:blip>
          <a:stretch>
            <a:fillRect/>
          </a:stretch>
        </p:blipFill>
        <p:spPr>
          <a:xfrm>
            <a:off x="36152301" y="22473444"/>
            <a:ext cx="3068022" cy="4046797"/>
          </a:xfrm>
          <a:prstGeom prst="rect">
            <a:avLst/>
          </a:prstGeom>
          <a:noFill/>
          <a:ln cap="flat" cmpd="sng" w="19050">
            <a:solidFill>
              <a:srgbClr val="595959"/>
            </a:solidFill>
            <a:prstDash val="solid"/>
            <a:round/>
            <a:headEnd len="sm" w="sm" type="none"/>
            <a:tailEnd len="sm" w="sm" type="none"/>
          </a:ln>
        </p:spPr>
      </p:pic>
      <p:pic>
        <p:nvPicPr>
          <p:cNvPr id="84" name="Google Shape;84;p13"/>
          <p:cNvPicPr preferRelativeResize="0"/>
          <p:nvPr/>
        </p:nvPicPr>
        <p:blipFill>
          <a:blip r:embed="rId6">
            <a:alphaModFix/>
          </a:blip>
          <a:stretch>
            <a:fillRect/>
          </a:stretch>
        </p:blipFill>
        <p:spPr>
          <a:xfrm>
            <a:off x="33337611" y="22473446"/>
            <a:ext cx="2814691" cy="4046800"/>
          </a:xfrm>
          <a:prstGeom prst="rect">
            <a:avLst/>
          </a:prstGeom>
          <a:noFill/>
          <a:ln cap="flat" cmpd="sng" w="19050">
            <a:solidFill>
              <a:srgbClr val="595959"/>
            </a:solidFill>
            <a:prstDash val="solid"/>
            <a:round/>
            <a:headEnd len="sm" w="sm" type="none"/>
            <a:tailEnd len="sm" w="sm" type="none"/>
          </a:ln>
        </p:spPr>
      </p:pic>
      <p:pic>
        <p:nvPicPr>
          <p:cNvPr id="85" name="Google Shape;85;p13"/>
          <p:cNvPicPr preferRelativeResize="0"/>
          <p:nvPr/>
        </p:nvPicPr>
        <p:blipFill>
          <a:blip r:embed="rId7">
            <a:alphaModFix/>
          </a:blip>
          <a:stretch>
            <a:fillRect/>
          </a:stretch>
        </p:blipFill>
        <p:spPr>
          <a:xfrm>
            <a:off x="39664751" y="26356647"/>
            <a:ext cx="3379321" cy="4106906"/>
          </a:xfrm>
          <a:prstGeom prst="rect">
            <a:avLst/>
          </a:prstGeom>
          <a:noFill/>
          <a:ln cap="flat" cmpd="sng" w="19050">
            <a:solidFill>
              <a:srgbClr val="595959"/>
            </a:solidFill>
            <a:prstDash val="solid"/>
            <a:round/>
            <a:headEnd len="sm" w="sm" type="none"/>
            <a:tailEnd len="sm" w="sm" type="none"/>
          </a:ln>
        </p:spPr>
      </p:pic>
      <p:sp>
        <p:nvSpPr>
          <p:cNvPr id="86" name="Google Shape;86;p13"/>
          <p:cNvSpPr txBox="1"/>
          <p:nvPr/>
        </p:nvSpPr>
        <p:spPr>
          <a:xfrm>
            <a:off x="33337611" y="26520246"/>
            <a:ext cx="5882700" cy="5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t>MRI Mount on Frame</a:t>
            </a:r>
            <a:endParaRPr sz="2600"/>
          </a:p>
        </p:txBody>
      </p:sp>
      <p:sp>
        <p:nvSpPr>
          <p:cNvPr id="87" name="Google Shape;87;p13"/>
          <p:cNvSpPr txBox="1"/>
          <p:nvPr/>
        </p:nvSpPr>
        <p:spPr>
          <a:xfrm>
            <a:off x="39664751" y="30463552"/>
            <a:ext cx="3379500" cy="9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t>Antenna Mount CAD Model</a:t>
            </a:r>
            <a:endParaRPr sz="2600"/>
          </a:p>
        </p:txBody>
      </p:sp>
      <p:pic>
        <p:nvPicPr>
          <p:cNvPr id="88" name="Google Shape;88;p13"/>
          <p:cNvPicPr preferRelativeResize="0"/>
          <p:nvPr/>
        </p:nvPicPr>
        <p:blipFill rotWithShape="1">
          <a:blip r:embed="rId8">
            <a:alphaModFix/>
          </a:blip>
          <a:srcRect b="0" l="10267" r="8371" t="0"/>
          <a:stretch/>
        </p:blipFill>
        <p:spPr>
          <a:xfrm>
            <a:off x="5671775" y="24551350"/>
            <a:ext cx="3721607" cy="3520449"/>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outerShdw>
          </a:effectLst>
        </p:spPr>
      </p:pic>
      <p:pic>
        <p:nvPicPr>
          <p:cNvPr id="89" name="Google Shape;89;p13"/>
          <p:cNvPicPr preferRelativeResize="0"/>
          <p:nvPr/>
        </p:nvPicPr>
        <p:blipFill>
          <a:blip r:embed="rId9">
            <a:alphaModFix/>
          </a:blip>
          <a:stretch>
            <a:fillRect/>
          </a:stretch>
        </p:blipFill>
        <p:spPr>
          <a:xfrm>
            <a:off x="876560" y="24551350"/>
            <a:ext cx="3724255" cy="3520440"/>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outerShdw>
          </a:effectLst>
        </p:spPr>
      </p:pic>
      <p:sp>
        <p:nvSpPr>
          <p:cNvPr id="90" name="Google Shape;90;p13"/>
          <p:cNvSpPr txBox="1"/>
          <p:nvPr/>
        </p:nvSpPr>
        <p:spPr>
          <a:xfrm>
            <a:off x="1698375" y="28279113"/>
            <a:ext cx="6864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t>Azimuth scan of horn antenna (Left: before modifications of ATR; Right: after modifications of ATR)</a:t>
            </a:r>
            <a:endParaRPr sz="1900"/>
          </a:p>
        </p:txBody>
      </p:sp>
      <p:pic>
        <p:nvPicPr>
          <p:cNvPr id="91" name="Google Shape;91;p13"/>
          <p:cNvPicPr preferRelativeResize="0"/>
          <p:nvPr/>
        </p:nvPicPr>
        <p:blipFill rotWithShape="1">
          <a:blip r:embed="rId10">
            <a:alphaModFix/>
          </a:blip>
          <a:srcRect b="0" l="0" r="734" t="0"/>
          <a:stretch/>
        </p:blipFill>
        <p:spPr>
          <a:xfrm>
            <a:off x="549150" y="3139375"/>
            <a:ext cx="9095549" cy="2867025"/>
          </a:xfrm>
          <a:prstGeom prst="rect">
            <a:avLst/>
          </a:prstGeom>
          <a:noFill/>
          <a:ln cap="flat" cmpd="sng" w="19050">
            <a:solidFill>
              <a:schemeClr val="dk2"/>
            </a:solidFill>
            <a:prstDash val="solid"/>
            <a:round/>
            <a:headEnd len="sm" w="sm" type="none"/>
            <a:tailEnd len="sm" w="sm" type="none"/>
          </a:ln>
        </p:spPr>
      </p:pic>
      <p:sp>
        <p:nvSpPr>
          <p:cNvPr id="92" name="Google Shape;92;p13"/>
          <p:cNvSpPr txBox="1"/>
          <p:nvPr/>
        </p:nvSpPr>
        <p:spPr>
          <a:xfrm>
            <a:off x="22174200" y="29946600"/>
            <a:ext cx="5310600" cy="288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i="1" lang="en" sz="2600">
                <a:solidFill>
                  <a:srgbClr val="29572B"/>
                </a:solidFill>
                <a:latin typeface="Roboto Serif"/>
                <a:ea typeface="Roboto Serif"/>
                <a:cs typeface="Roboto Serif"/>
                <a:sym typeface="Roboto Serif"/>
              </a:rPr>
              <a:t>Project team members:</a:t>
            </a:r>
            <a:r>
              <a:rPr lang="en" sz="2600">
                <a:solidFill>
                  <a:schemeClr val="dk1"/>
                </a:solidFill>
                <a:latin typeface="Roboto Serif"/>
                <a:ea typeface="Roboto Serif"/>
                <a:cs typeface="Roboto Serif"/>
                <a:sym typeface="Roboto Serif"/>
              </a:rPr>
              <a:t> </a:t>
            </a:r>
            <a:endParaRPr sz="2600">
              <a:solidFill>
                <a:schemeClr val="dk1"/>
              </a:solidFill>
              <a:latin typeface="Roboto Serif"/>
              <a:ea typeface="Roboto Serif"/>
              <a:cs typeface="Roboto Serif"/>
              <a:sym typeface="Roboto Serif"/>
            </a:endParaRPr>
          </a:p>
          <a:p>
            <a:pPr indent="0" lvl="0" marL="0" rtl="0" algn="l">
              <a:lnSpc>
                <a:spcPct val="115000"/>
              </a:lnSpc>
              <a:spcBef>
                <a:spcPts val="0"/>
              </a:spcBef>
              <a:spcAft>
                <a:spcPts val="0"/>
              </a:spcAft>
              <a:buClr>
                <a:schemeClr val="dk1"/>
              </a:buClr>
              <a:buSzPts val="1100"/>
              <a:buFont typeface="Arial"/>
              <a:buNone/>
            </a:pPr>
            <a:r>
              <a:rPr lang="en" sz="2600">
                <a:solidFill>
                  <a:schemeClr val="dk1"/>
                </a:solidFill>
                <a:latin typeface="Roboto Serif"/>
                <a:ea typeface="Roboto Serif"/>
                <a:cs typeface="Roboto Serif"/>
                <a:sym typeface="Roboto Serif"/>
              </a:rPr>
              <a:t>Parker Segelhorst (CE), </a:t>
            </a:r>
            <a:endParaRPr sz="2600">
              <a:solidFill>
                <a:schemeClr val="dk1"/>
              </a:solidFill>
              <a:latin typeface="Roboto Serif"/>
              <a:ea typeface="Roboto Serif"/>
              <a:cs typeface="Roboto Serif"/>
              <a:sym typeface="Roboto Serif"/>
            </a:endParaRPr>
          </a:p>
          <a:p>
            <a:pPr indent="0" lvl="0" marL="0" rtl="0" algn="l">
              <a:lnSpc>
                <a:spcPct val="115000"/>
              </a:lnSpc>
              <a:spcBef>
                <a:spcPts val="0"/>
              </a:spcBef>
              <a:spcAft>
                <a:spcPts val="0"/>
              </a:spcAft>
              <a:buClr>
                <a:schemeClr val="dk1"/>
              </a:buClr>
              <a:buSzPts val="1100"/>
              <a:buFont typeface="Arial"/>
              <a:buNone/>
            </a:pPr>
            <a:r>
              <a:rPr lang="en" sz="2600">
                <a:solidFill>
                  <a:schemeClr val="dk1"/>
                </a:solidFill>
                <a:latin typeface="Roboto Serif"/>
                <a:ea typeface="Roboto Serif"/>
                <a:cs typeface="Roboto Serif"/>
                <a:sym typeface="Roboto Serif"/>
              </a:rPr>
              <a:t>Adam Hulse (EE), </a:t>
            </a:r>
            <a:endParaRPr sz="2600">
              <a:solidFill>
                <a:schemeClr val="dk1"/>
              </a:solidFill>
              <a:latin typeface="Roboto Serif"/>
              <a:ea typeface="Roboto Serif"/>
              <a:cs typeface="Roboto Serif"/>
              <a:sym typeface="Roboto Serif"/>
            </a:endParaRPr>
          </a:p>
          <a:p>
            <a:pPr indent="0" lvl="0" marL="0" rtl="0" algn="l">
              <a:lnSpc>
                <a:spcPct val="115000"/>
              </a:lnSpc>
              <a:spcBef>
                <a:spcPts val="0"/>
              </a:spcBef>
              <a:spcAft>
                <a:spcPts val="0"/>
              </a:spcAft>
              <a:buClr>
                <a:schemeClr val="dk1"/>
              </a:buClr>
              <a:buSzPts val="1100"/>
              <a:buFont typeface="Arial"/>
              <a:buNone/>
            </a:pPr>
            <a:r>
              <a:rPr lang="en" sz="2600">
                <a:solidFill>
                  <a:schemeClr val="dk1"/>
                </a:solidFill>
                <a:latin typeface="Roboto Serif"/>
                <a:ea typeface="Roboto Serif"/>
                <a:cs typeface="Roboto Serif"/>
                <a:sym typeface="Roboto Serif"/>
              </a:rPr>
              <a:t>Donovan Wells (ME), </a:t>
            </a:r>
            <a:endParaRPr sz="2600">
              <a:solidFill>
                <a:schemeClr val="dk1"/>
              </a:solidFill>
              <a:latin typeface="Roboto Serif"/>
              <a:ea typeface="Roboto Serif"/>
              <a:cs typeface="Roboto Serif"/>
              <a:sym typeface="Roboto Serif"/>
            </a:endParaRPr>
          </a:p>
          <a:p>
            <a:pPr indent="0" lvl="0" marL="0" rtl="0" algn="l">
              <a:lnSpc>
                <a:spcPct val="115000"/>
              </a:lnSpc>
              <a:spcBef>
                <a:spcPts val="0"/>
              </a:spcBef>
              <a:spcAft>
                <a:spcPts val="0"/>
              </a:spcAft>
              <a:buClr>
                <a:schemeClr val="dk1"/>
              </a:buClr>
              <a:buSzPts val="1100"/>
              <a:buFont typeface="Arial"/>
              <a:buNone/>
            </a:pPr>
            <a:r>
              <a:rPr lang="en" sz="2600">
                <a:solidFill>
                  <a:schemeClr val="dk1"/>
                </a:solidFill>
                <a:latin typeface="Roboto Serif"/>
                <a:ea typeface="Roboto Serif"/>
                <a:cs typeface="Roboto Serif"/>
                <a:sym typeface="Roboto Serif"/>
              </a:rPr>
              <a:t>Owen Dietrich (ME), </a:t>
            </a:r>
            <a:endParaRPr sz="2600">
              <a:solidFill>
                <a:schemeClr val="dk1"/>
              </a:solidFill>
              <a:latin typeface="Roboto Serif"/>
              <a:ea typeface="Roboto Serif"/>
              <a:cs typeface="Roboto Serif"/>
              <a:sym typeface="Roboto Serif"/>
            </a:endParaRPr>
          </a:p>
          <a:p>
            <a:pPr indent="0" lvl="0" marL="0" rtl="0" algn="l">
              <a:lnSpc>
                <a:spcPct val="115000"/>
              </a:lnSpc>
              <a:spcBef>
                <a:spcPts val="0"/>
              </a:spcBef>
              <a:spcAft>
                <a:spcPts val="0"/>
              </a:spcAft>
              <a:buClr>
                <a:schemeClr val="dk1"/>
              </a:buClr>
              <a:buSzPts val="1100"/>
              <a:buFont typeface="Arial"/>
              <a:buNone/>
            </a:pPr>
            <a:r>
              <a:rPr lang="en" sz="2600">
                <a:solidFill>
                  <a:schemeClr val="dk1"/>
                </a:solidFill>
                <a:latin typeface="Roboto Serif"/>
                <a:ea typeface="Roboto Serif"/>
                <a:cs typeface="Roboto Serif"/>
                <a:sym typeface="Roboto Serif"/>
              </a:rPr>
              <a:t>Josh Barber (CE)</a:t>
            </a:r>
            <a:endParaRPr b="1" i="1" sz="2600">
              <a:latin typeface="Roboto Serif"/>
              <a:ea typeface="Roboto Serif"/>
              <a:cs typeface="Roboto Serif"/>
              <a:sym typeface="Roboto Serif"/>
            </a:endParaRPr>
          </a:p>
        </p:txBody>
      </p:sp>
      <p:cxnSp>
        <p:nvCxnSpPr>
          <p:cNvPr id="93" name="Google Shape;93;p13"/>
          <p:cNvCxnSpPr/>
          <p:nvPr/>
        </p:nvCxnSpPr>
        <p:spPr>
          <a:xfrm>
            <a:off x="21933175" y="29940075"/>
            <a:ext cx="0" cy="2986200"/>
          </a:xfrm>
          <a:prstGeom prst="straightConnector1">
            <a:avLst/>
          </a:prstGeom>
          <a:noFill/>
          <a:ln cap="flat" cmpd="sng" w="38100">
            <a:solidFill>
              <a:schemeClr val="dk2"/>
            </a:solidFill>
            <a:prstDash val="solid"/>
            <a:round/>
            <a:headEnd len="med" w="med" type="none"/>
            <a:tailEnd len="med" w="med" type="none"/>
          </a:ln>
        </p:spPr>
      </p:cxnSp>
      <p:pic>
        <p:nvPicPr>
          <p:cNvPr id="94" name="Google Shape;94;p13"/>
          <p:cNvPicPr preferRelativeResize="0"/>
          <p:nvPr/>
        </p:nvPicPr>
        <p:blipFill>
          <a:blip r:embed="rId11">
            <a:alphaModFix/>
          </a:blip>
          <a:stretch>
            <a:fillRect/>
          </a:stretch>
        </p:blipFill>
        <p:spPr>
          <a:xfrm>
            <a:off x="39092173" y="12412726"/>
            <a:ext cx="4101213" cy="3999273"/>
          </a:xfrm>
          <a:prstGeom prst="rect">
            <a:avLst/>
          </a:prstGeom>
          <a:noFill/>
          <a:ln cap="flat" cmpd="sng" w="19050">
            <a:solidFill>
              <a:srgbClr val="000000"/>
            </a:solidFill>
            <a:prstDash val="solid"/>
            <a:round/>
            <a:headEnd len="sm" w="sm" type="none"/>
            <a:tailEnd len="sm" w="sm" type="none"/>
          </a:ln>
        </p:spPr>
      </p:pic>
      <p:pic>
        <p:nvPicPr>
          <p:cNvPr id="95" name="Google Shape;95;p13"/>
          <p:cNvPicPr preferRelativeResize="0"/>
          <p:nvPr/>
        </p:nvPicPr>
        <p:blipFill>
          <a:blip r:embed="rId12">
            <a:alphaModFix/>
          </a:blip>
          <a:stretch>
            <a:fillRect/>
          </a:stretch>
        </p:blipFill>
        <p:spPr>
          <a:xfrm>
            <a:off x="11017125" y="7145338"/>
            <a:ext cx="9601200" cy="6940300"/>
          </a:xfrm>
          <a:prstGeom prst="rect">
            <a:avLst/>
          </a:prstGeom>
          <a:noFill/>
          <a:ln>
            <a:noFill/>
          </a:ln>
        </p:spPr>
      </p:pic>
      <p:pic>
        <p:nvPicPr>
          <p:cNvPr id="96" name="Google Shape;96;p13"/>
          <p:cNvPicPr preferRelativeResize="0"/>
          <p:nvPr/>
        </p:nvPicPr>
        <p:blipFill>
          <a:blip r:embed="rId13">
            <a:alphaModFix/>
          </a:blip>
          <a:stretch>
            <a:fillRect/>
          </a:stretch>
        </p:blipFill>
        <p:spPr>
          <a:xfrm>
            <a:off x="24307800" y="8229600"/>
            <a:ext cx="8000999" cy="5986955"/>
          </a:xfrm>
          <a:prstGeom prst="rect">
            <a:avLst/>
          </a:prstGeom>
          <a:noFill/>
          <a:ln>
            <a:noFill/>
          </a:ln>
        </p:spPr>
      </p:pic>
      <p:sp>
        <p:nvSpPr>
          <p:cNvPr id="97" name="Google Shape;97;p13"/>
          <p:cNvSpPr txBox="1"/>
          <p:nvPr/>
        </p:nvSpPr>
        <p:spPr>
          <a:xfrm>
            <a:off x="11168700" y="7336450"/>
            <a:ext cx="41013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572B"/>
                </a:solidFill>
                <a:latin typeface="Roboto Serif"/>
                <a:ea typeface="Roboto Serif"/>
                <a:cs typeface="Roboto Serif"/>
                <a:sym typeface="Roboto Serif"/>
              </a:rPr>
              <a:t>Software Design</a:t>
            </a:r>
            <a:endParaRPr b="1" sz="2800">
              <a:solidFill>
                <a:srgbClr val="29572B"/>
              </a:solidFill>
              <a:latin typeface="Roboto Serif"/>
              <a:ea typeface="Roboto Serif"/>
              <a:cs typeface="Roboto Serif"/>
              <a:sym typeface="Roboto Serif"/>
            </a:endParaRPr>
          </a:p>
        </p:txBody>
      </p:sp>
      <p:pic>
        <p:nvPicPr>
          <p:cNvPr id="98" name="Google Shape;98;p13"/>
          <p:cNvPicPr preferRelativeResize="0"/>
          <p:nvPr/>
        </p:nvPicPr>
        <p:blipFill>
          <a:blip r:embed="rId14">
            <a:alphaModFix/>
          </a:blip>
          <a:stretch>
            <a:fillRect/>
          </a:stretch>
        </p:blipFill>
        <p:spPr>
          <a:xfrm>
            <a:off x="21564600" y="4721450"/>
            <a:ext cx="10058399" cy="1102530"/>
          </a:xfrm>
          <a:prstGeom prst="rect">
            <a:avLst/>
          </a:prstGeom>
          <a:noFill/>
          <a:ln>
            <a:noFill/>
          </a:ln>
        </p:spPr>
      </p:pic>
      <p:sp>
        <p:nvSpPr>
          <p:cNvPr id="99" name="Google Shape;99;p13"/>
          <p:cNvSpPr txBox="1"/>
          <p:nvPr/>
        </p:nvSpPr>
        <p:spPr>
          <a:xfrm>
            <a:off x="11168699" y="3786638"/>
            <a:ext cx="33222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572B"/>
                </a:solidFill>
                <a:latin typeface="Roboto Serif"/>
                <a:ea typeface="Roboto Serif"/>
                <a:cs typeface="Roboto Serif"/>
                <a:sym typeface="Roboto Serif"/>
              </a:rPr>
              <a:t>Objectives</a:t>
            </a:r>
            <a:endParaRPr b="1" sz="2800">
              <a:solidFill>
                <a:srgbClr val="29572B"/>
              </a:solidFill>
              <a:latin typeface="Roboto Serif"/>
              <a:ea typeface="Roboto Serif"/>
              <a:cs typeface="Roboto Serif"/>
              <a:sym typeface="Roboto Serif"/>
            </a:endParaRPr>
          </a:p>
        </p:txBody>
      </p:sp>
      <p:sp>
        <p:nvSpPr>
          <p:cNvPr id="100" name="Google Shape;100;p13"/>
          <p:cNvSpPr txBox="1"/>
          <p:nvPr/>
        </p:nvSpPr>
        <p:spPr>
          <a:xfrm>
            <a:off x="20878800" y="3886200"/>
            <a:ext cx="34290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572B"/>
                </a:solidFill>
                <a:latin typeface="Roboto Serif"/>
                <a:ea typeface="Roboto Serif"/>
                <a:cs typeface="Roboto Serif"/>
                <a:sym typeface="Roboto Serif"/>
              </a:rPr>
              <a:t>Transform</a:t>
            </a:r>
            <a:endParaRPr b="1" sz="2800">
              <a:solidFill>
                <a:srgbClr val="29572B"/>
              </a:solidFill>
              <a:latin typeface="Roboto Serif"/>
              <a:ea typeface="Roboto Serif"/>
              <a:cs typeface="Roboto Serif"/>
              <a:sym typeface="Roboto Serif"/>
            </a:endParaRPr>
          </a:p>
        </p:txBody>
      </p:sp>
      <p:sp>
        <p:nvSpPr>
          <p:cNvPr id="101" name="Google Shape;101;p13"/>
          <p:cNvSpPr txBox="1"/>
          <p:nvPr/>
        </p:nvSpPr>
        <p:spPr>
          <a:xfrm>
            <a:off x="20650200" y="5974325"/>
            <a:ext cx="10744200" cy="3132300"/>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Important Visual Components</a:t>
            </a:r>
            <a:endParaRPr sz="2600">
              <a:solidFill>
                <a:srgbClr val="000000"/>
              </a:solidFill>
              <a:latin typeface="Roboto Serif"/>
              <a:ea typeface="Roboto Serif"/>
              <a:cs typeface="Roboto Serif"/>
              <a:sym typeface="Roboto Serif"/>
            </a:endParaRPr>
          </a:p>
          <a:p>
            <a:pPr indent="-393700" lvl="1" marL="914400" rtl="0" algn="l">
              <a:lnSpc>
                <a:spcPct val="150000"/>
              </a:lnSpc>
              <a:spcBef>
                <a:spcPts val="0"/>
              </a:spcBef>
              <a:spcAft>
                <a:spcPts val="0"/>
              </a:spcAft>
              <a:buClr>
                <a:srgbClr val="000000"/>
              </a:buClr>
              <a:buSzPts val="2600"/>
              <a:buFont typeface="Roboto Serif"/>
              <a:buChar char="○"/>
            </a:pPr>
            <a:r>
              <a:rPr i="1" lang="en" sz="2600">
                <a:solidFill>
                  <a:srgbClr val="000000"/>
                </a:solidFill>
                <a:latin typeface="Roboto Serif"/>
                <a:ea typeface="Roboto Serif"/>
                <a:cs typeface="Roboto Serif"/>
                <a:sym typeface="Roboto Serif"/>
              </a:rPr>
              <a:t>r’</a:t>
            </a:r>
            <a:r>
              <a:rPr lang="en" sz="2600">
                <a:solidFill>
                  <a:srgbClr val="000000"/>
                </a:solidFill>
                <a:latin typeface="Roboto Serif"/>
                <a:ea typeface="Roboto Serif"/>
                <a:cs typeface="Roboto Serif"/>
                <a:sym typeface="Roboto Serif"/>
              </a:rPr>
              <a:t>  ≡ Unit Direction Vector to Near-field from Antenna</a:t>
            </a:r>
            <a:endParaRPr sz="2600">
              <a:solidFill>
                <a:srgbClr val="000000"/>
              </a:solidFill>
              <a:latin typeface="Roboto Serif"/>
              <a:ea typeface="Roboto Serif"/>
              <a:cs typeface="Roboto Serif"/>
              <a:sym typeface="Roboto Serif"/>
            </a:endParaRPr>
          </a:p>
          <a:p>
            <a:pPr indent="-393700" lvl="1" marL="914400" rtl="0" algn="l">
              <a:lnSpc>
                <a:spcPct val="150000"/>
              </a:lnSpc>
              <a:spcBef>
                <a:spcPts val="0"/>
              </a:spcBef>
              <a:spcAft>
                <a:spcPts val="0"/>
              </a:spcAft>
              <a:buSzPts val="2600"/>
              <a:buFont typeface="Roboto Serif"/>
              <a:buChar char="○"/>
            </a:pPr>
            <a:r>
              <a:rPr i="1" lang="en" sz="2600">
                <a:solidFill>
                  <a:srgbClr val="000000"/>
                </a:solidFill>
                <a:latin typeface="Roboto Serif"/>
                <a:ea typeface="Roboto Serif"/>
                <a:cs typeface="Roboto Serif"/>
                <a:sym typeface="Roboto Serif"/>
              </a:rPr>
              <a:t>i</a:t>
            </a:r>
            <a:r>
              <a:rPr baseline="-25000" i="1" lang="en" sz="2600">
                <a:solidFill>
                  <a:srgbClr val="000000"/>
                </a:solidFill>
                <a:latin typeface="Roboto Serif"/>
                <a:ea typeface="Roboto Serif"/>
                <a:cs typeface="Roboto Serif"/>
                <a:sym typeface="Roboto Serif"/>
              </a:rPr>
              <a:t>r</a:t>
            </a:r>
            <a:r>
              <a:rPr lang="en" sz="2600">
                <a:solidFill>
                  <a:srgbClr val="404040"/>
                </a:solidFill>
                <a:highlight>
                  <a:srgbClr val="FFFFFF"/>
                </a:highlight>
                <a:latin typeface="Roboto Serif"/>
                <a:ea typeface="Roboto Serif"/>
                <a:cs typeface="Roboto Serif"/>
                <a:sym typeface="Roboto Serif"/>
              </a:rPr>
              <a:t> </a:t>
            </a:r>
            <a:r>
              <a:rPr baseline="-25000" i="1" lang="en" sz="2600">
                <a:solidFill>
                  <a:srgbClr val="000000"/>
                </a:solidFill>
                <a:latin typeface="Roboto Serif"/>
                <a:ea typeface="Roboto Serif"/>
                <a:cs typeface="Roboto Serif"/>
                <a:sym typeface="Roboto Serif"/>
              </a:rPr>
              <a:t> </a:t>
            </a:r>
            <a:r>
              <a:rPr lang="en" sz="2600">
                <a:solidFill>
                  <a:srgbClr val="000000"/>
                </a:solidFill>
                <a:latin typeface="Roboto Serif"/>
                <a:ea typeface="Roboto Serif"/>
                <a:cs typeface="Roboto Serif"/>
                <a:sym typeface="Roboto Serif"/>
              </a:rPr>
              <a:t>≡ Unit Direction Vector to Far-field from Scan Point</a:t>
            </a:r>
            <a:endParaRPr sz="2600">
              <a:solidFill>
                <a:srgbClr val="000000"/>
              </a:solidFill>
              <a:latin typeface="Roboto Serif"/>
              <a:ea typeface="Roboto Serif"/>
              <a:cs typeface="Roboto Serif"/>
              <a:sym typeface="Roboto Serif"/>
            </a:endParaRPr>
          </a:p>
          <a:p>
            <a:pPr indent="-393700" lvl="1" marL="914400" rtl="0" algn="l">
              <a:lnSpc>
                <a:spcPct val="150000"/>
              </a:lnSpc>
              <a:spcBef>
                <a:spcPts val="0"/>
              </a:spcBef>
              <a:spcAft>
                <a:spcPts val="0"/>
              </a:spcAft>
              <a:buClr>
                <a:srgbClr val="000000"/>
              </a:buClr>
              <a:buSzPts val="2600"/>
              <a:buFont typeface="Roboto Serif"/>
              <a:buChar char="○"/>
            </a:pPr>
            <a:r>
              <a:rPr i="1" lang="en" sz="2600">
                <a:solidFill>
                  <a:srgbClr val="000000"/>
                </a:solidFill>
                <a:latin typeface="Roboto Serif"/>
                <a:ea typeface="Roboto Serif"/>
                <a:cs typeface="Roboto Serif"/>
                <a:sym typeface="Roboto Serif"/>
              </a:rPr>
              <a:t>θ</a:t>
            </a:r>
            <a:r>
              <a:rPr lang="en" sz="2600">
                <a:solidFill>
                  <a:srgbClr val="000000"/>
                </a:solidFill>
                <a:latin typeface="Roboto Serif"/>
                <a:ea typeface="Roboto Serif"/>
                <a:cs typeface="Roboto Serif"/>
                <a:sym typeface="Roboto Serif"/>
              </a:rPr>
              <a:t>  ≡ Angle Between Normal Vector and Far-field Point</a:t>
            </a:r>
            <a:endParaRPr sz="2600">
              <a:solidFill>
                <a:srgbClr val="000000"/>
              </a:solidFill>
              <a:latin typeface="Roboto Serif"/>
              <a:ea typeface="Roboto Serif"/>
              <a:cs typeface="Roboto Serif"/>
              <a:sym typeface="Roboto Serif"/>
            </a:endParaRPr>
          </a:p>
          <a:p>
            <a:pPr indent="-393700" lvl="1" marL="914400" rtl="0" algn="l">
              <a:lnSpc>
                <a:spcPct val="150000"/>
              </a:lnSpc>
              <a:spcBef>
                <a:spcPts val="0"/>
              </a:spcBef>
              <a:spcAft>
                <a:spcPts val="0"/>
              </a:spcAft>
              <a:buClr>
                <a:srgbClr val="000000"/>
              </a:buClr>
              <a:buSzPts val="2600"/>
              <a:buFont typeface="Roboto Serif"/>
              <a:buChar char="○"/>
            </a:pPr>
            <a:r>
              <a:rPr i="1" lang="en" sz="2600">
                <a:solidFill>
                  <a:srgbClr val="000000"/>
                </a:solidFill>
                <a:latin typeface="Roboto Serif"/>
                <a:ea typeface="Roboto Serif"/>
                <a:cs typeface="Roboto Serif"/>
                <a:sym typeface="Roboto Serif"/>
              </a:rPr>
              <a:t>n’</a:t>
            </a:r>
            <a:r>
              <a:rPr lang="en" sz="2600">
                <a:solidFill>
                  <a:srgbClr val="000000"/>
                </a:solidFill>
                <a:latin typeface="Roboto Serif"/>
                <a:ea typeface="Roboto Serif"/>
                <a:cs typeface="Roboto Serif"/>
                <a:sym typeface="Roboto Serif"/>
              </a:rPr>
              <a:t> ≡ Unit Normal Vector of Scan Point</a:t>
            </a:r>
            <a:endParaRPr sz="2600">
              <a:solidFill>
                <a:srgbClr val="000000"/>
              </a:solidFill>
              <a:latin typeface="Roboto Serif"/>
              <a:ea typeface="Roboto Serif"/>
              <a:cs typeface="Roboto Serif"/>
              <a:sym typeface="Roboto Serif"/>
            </a:endParaRPr>
          </a:p>
          <a:p>
            <a:pPr indent="-393700" lvl="1" marL="914400" rtl="0" algn="l">
              <a:lnSpc>
                <a:spcPct val="150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Q ≡ Central Far-field Point (θ=0°)</a:t>
            </a:r>
            <a:endParaRPr sz="2600">
              <a:solidFill>
                <a:srgbClr val="000000"/>
              </a:solidFill>
              <a:latin typeface="Roboto Serif"/>
              <a:ea typeface="Roboto Serif"/>
              <a:cs typeface="Roboto Serif"/>
              <a:sym typeface="Roboto Serif"/>
            </a:endParaRPr>
          </a:p>
        </p:txBody>
      </p:sp>
      <p:sp>
        <p:nvSpPr>
          <p:cNvPr id="102" name="Google Shape;102;p13"/>
          <p:cNvSpPr txBox="1"/>
          <p:nvPr/>
        </p:nvSpPr>
        <p:spPr>
          <a:xfrm>
            <a:off x="11168699" y="4413075"/>
            <a:ext cx="9300900" cy="2631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Convert a near-field radiation pattern into a far-field radiation pattern using a discrete computational algorithm</a:t>
            </a:r>
            <a:endParaRPr sz="2600">
              <a:solidFill>
                <a:srgbClr val="000000"/>
              </a:solidFill>
              <a:latin typeface="Roboto Serif"/>
              <a:ea typeface="Roboto Serif"/>
              <a:cs typeface="Roboto Serif"/>
              <a:sym typeface="Roboto Serif"/>
            </a:endParaRPr>
          </a:p>
          <a:p>
            <a:pPr indent="-393700" lvl="0" marL="4572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Provide an easy-to-use software for future CSU ATR teams to transform, measure, and plot various simulated and measured electromagnetic fields</a:t>
            </a:r>
            <a:endParaRPr sz="2600">
              <a:latin typeface="Roboto Serif"/>
              <a:ea typeface="Roboto Serif"/>
              <a:cs typeface="Roboto Serif"/>
              <a:sym typeface="Roboto Serif"/>
            </a:endParaRPr>
          </a:p>
        </p:txBody>
      </p:sp>
      <p:sp>
        <p:nvSpPr>
          <p:cNvPr id="103" name="Google Shape;103;p13"/>
          <p:cNvSpPr txBox="1"/>
          <p:nvPr/>
        </p:nvSpPr>
        <p:spPr>
          <a:xfrm>
            <a:off x="20650200" y="13944600"/>
            <a:ext cx="11430000" cy="48051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000000"/>
              </a:buClr>
              <a:buSzPts val="2600"/>
              <a:buFont typeface="Roboto Serif"/>
              <a:buChar char="●"/>
            </a:pPr>
            <a:r>
              <a:rPr i="1" lang="en" sz="2600" u="sng">
                <a:solidFill>
                  <a:srgbClr val="000000"/>
                </a:solidFill>
                <a:latin typeface="Roboto Serif"/>
                <a:ea typeface="Roboto Serif"/>
                <a:cs typeface="Roboto Serif"/>
                <a:sym typeface="Roboto Serif"/>
              </a:rPr>
              <a:t>Observations</a:t>
            </a:r>
            <a:endParaRPr i="1" sz="2600" u="sng">
              <a:solidFill>
                <a:srgbClr val="000000"/>
              </a:solidFill>
              <a:latin typeface="Roboto Serif"/>
              <a:ea typeface="Roboto Serif"/>
              <a:cs typeface="Roboto Serif"/>
              <a:sym typeface="Roboto Serif"/>
            </a:endParaRPr>
          </a:p>
          <a:p>
            <a:pPr indent="-393700" lvl="1" marL="9144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Each transformed point needs to be multiplied by </a:t>
            </a:r>
            <a:r>
              <a:rPr lang="en" sz="2600">
                <a:latin typeface="Roboto Serif"/>
                <a:ea typeface="Roboto Serif"/>
                <a:cs typeface="Roboto Serif"/>
                <a:sym typeface="Roboto Serif"/>
              </a:rPr>
              <a:t>5 because the</a:t>
            </a:r>
            <a:r>
              <a:rPr lang="en" sz="2600">
                <a:solidFill>
                  <a:srgbClr val="000000"/>
                </a:solidFill>
                <a:latin typeface="Roboto Serif"/>
                <a:ea typeface="Roboto Serif"/>
                <a:cs typeface="Roboto Serif"/>
                <a:sym typeface="Roboto Serif"/>
              </a:rPr>
              <a:t> rectangular mesh </a:t>
            </a:r>
            <a:r>
              <a:rPr lang="en" sz="2600">
                <a:latin typeface="Roboto Serif"/>
                <a:ea typeface="Roboto Serif"/>
                <a:cs typeface="Roboto Serif"/>
                <a:sym typeface="Roboto Serif"/>
              </a:rPr>
              <a:t>occupies only</a:t>
            </a:r>
            <a:r>
              <a:rPr lang="en" sz="2600">
                <a:solidFill>
                  <a:srgbClr val="000000"/>
                </a:solidFill>
                <a:latin typeface="Roboto Serif"/>
                <a:ea typeface="Roboto Serif"/>
                <a:cs typeface="Roboto Serif"/>
                <a:sym typeface="Roboto Serif"/>
              </a:rPr>
              <a:t> </a:t>
            </a:r>
            <a:r>
              <a:rPr lang="en" sz="2600">
                <a:latin typeface="Roboto Serif"/>
                <a:ea typeface="Roboto Serif"/>
                <a:cs typeface="Roboto Serif"/>
                <a:sym typeface="Roboto Serif"/>
              </a:rPr>
              <a:t>⅙ of the total surface</a:t>
            </a:r>
            <a:endParaRPr sz="2600">
              <a:solidFill>
                <a:srgbClr val="000000"/>
              </a:solidFill>
              <a:latin typeface="Roboto Serif"/>
              <a:ea typeface="Roboto Serif"/>
              <a:cs typeface="Roboto Serif"/>
              <a:sym typeface="Roboto Serif"/>
            </a:endParaRPr>
          </a:p>
          <a:p>
            <a:pPr indent="-393700" lvl="1" marL="9144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The field curl </a:t>
            </a:r>
            <a:r>
              <a:rPr lang="en" sz="2600">
                <a:latin typeface="Roboto Serif"/>
                <a:ea typeface="Roboto Serif"/>
                <a:cs typeface="Roboto Serif"/>
                <a:sym typeface="Roboto Serif"/>
              </a:rPr>
              <a:t>can be </a:t>
            </a:r>
            <a:r>
              <a:rPr lang="en" sz="2600">
                <a:solidFill>
                  <a:srgbClr val="000000"/>
                </a:solidFill>
                <a:latin typeface="Roboto Serif"/>
                <a:ea typeface="Roboto Serif"/>
                <a:cs typeface="Roboto Serif"/>
                <a:sym typeface="Roboto Serif"/>
              </a:rPr>
              <a:t>approximated, but the transform</a:t>
            </a:r>
            <a:r>
              <a:rPr lang="en" sz="2600">
                <a:latin typeface="Roboto Serif"/>
                <a:ea typeface="Roboto Serif"/>
                <a:cs typeface="Roboto Serif"/>
                <a:sym typeface="Roboto Serif"/>
              </a:rPr>
              <a:t> </a:t>
            </a:r>
            <a:r>
              <a:rPr lang="en" sz="2600">
                <a:solidFill>
                  <a:srgbClr val="000000"/>
                </a:solidFill>
                <a:latin typeface="Roboto Serif"/>
                <a:ea typeface="Roboto Serif"/>
                <a:cs typeface="Roboto Serif"/>
                <a:sym typeface="Roboto Serif"/>
              </a:rPr>
              <a:t>becomes less accurate </a:t>
            </a:r>
            <a:r>
              <a:rPr lang="en" sz="2600">
                <a:latin typeface="Roboto Serif"/>
                <a:ea typeface="Roboto Serif"/>
                <a:cs typeface="Roboto Serif"/>
                <a:sym typeface="Roboto Serif"/>
              </a:rPr>
              <a:t>the closer the far-field point gets</a:t>
            </a:r>
            <a:endParaRPr sz="2600">
              <a:latin typeface="Roboto Serif"/>
              <a:ea typeface="Roboto Serif"/>
              <a:cs typeface="Roboto Serif"/>
              <a:sym typeface="Roboto Serif"/>
            </a:endParaRPr>
          </a:p>
          <a:p>
            <a:pPr indent="0" lvl="0" marL="0" rtl="0" algn="l">
              <a:lnSpc>
                <a:spcPct val="115000"/>
              </a:lnSpc>
              <a:spcBef>
                <a:spcPts val="0"/>
              </a:spcBef>
              <a:spcAft>
                <a:spcPts val="0"/>
              </a:spcAft>
              <a:buNone/>
            </a:pPr>
            <a:r>
              <a:t/>
            </a:r>
            <a:endParaRPr sz="1000">
              <a:latin typeface="Roboto Serif"/>
              <a:ea typeface="Roboto Serif"/>
              <a:cs typeface="Roboto Serif"/>
              <a:sym typeface="Roboto Serif"/>
            </a:endParaRPr>
          </a:p>
          <a:p>
            <a:pPr indent="-393700" lvl="0" marL="457200" rtl="0" algn="l">
              <a:lnSpc>
                <a:spcPct val="115000"/>
              </a:lnSpc>
              <a:spcBef>
                <a:spcPts val="0"/>
              </a:spcBef>
              <a:spcAft>
                <a:spcPts val="0"/>
              </a:spcAft>
              <a:buClr>
                <a:srgbClr val="000000"/>
              </a:buClr>
              <a:buSzPts val="2600"/>
              <a:buFont typeface="Roboto Serif"/>
              <a:buChar char="●"/>
            </a:pPr>
            <a:r>
              <a:rPr i="1" lang="en" sz="2600" u="sng">
                <a:solidFill>
                  <a:srgbClr val="000000"/>
                </a:solidFill>
                <a:latin typeface="Roboto Serif"/>
                <a:ea typeface="Roboto Serif"/>
                <a:cs typeface="Roboto Serif"/>
                <a:sym typeface="Roboto Serif"/>
              </a:rPr>
              <a:t>Future Work</a:t>
            </a:r>
            <a:endParaRPr i="1" sz="2600" u="sng">
              <a:solidFill>
                <a:srgbClr val="000000"/>
              </a:solidFill>
              <a:latin typeface="Roboto Serif"/>
              <a:ea typeface="Roboto Serif"/>
              <a:cs typeface="Roboto Serif"/>
              <a:sym typeface="Roboto Serif"/>
            </a:endParaRPr>
          </a:p>
          <a:p>
            <a:pPr indent="-393700" lvl="1" marL="9144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The transform can be implemented with spherical and cylindrical </a:t>
            </a:r>
            <a:r>
              <a:rPr lang="en" sz="2600">
                <a:latin typeface="Roboto Serif"/>
                <a:ea typeface="Roboto Serif"/>
                <a:cs typeface="Roboto Serif"/>
                <a:sym typeface="Roboto Serif"/>
              </a:rPr>
              <a:t>scans</a:t>
            </a:r>
            <a:r>
              <a:rPr lang="en" sz="2600">
                <a:solidFill>
                  <a:srgbClr val="000000"/>
                </a:solidFill>
                <a:latin typeface="Roboto Serif"/>
                <a:ea typeface="Roboto Serif"/>
                <a:cs typeface="Roboto Serif"/>
                <a:sym typeface="Roboto Serif"/>
              </a:rPr>
              <a:t>, not just cartesian</a:t>
            </a:r>
            <a:endParaRPr sz="2600">
              <a:solidFill>
                <a:srgbClr val="000000"/>
              </a:solidFill>
              <a:latin typeface="Roboto Serif"/>
              <a:ea typeface="Roboto Serif"/>
              <a:cs typeface="Roboto Serif"/>
              <a:sym typeface="Roboto Serif"/>
            </a:endParaRPr>
          </a:p>
          <a:p>
            <a:pPr indent="-393700" lvl="1" marL="914400" rtl="0" algn="l">
              <a:lnSpc>
                <a:spcPct val="115000"/>
              </a:lnSpc>
              <a:spcBef>
                <a:spcPts val="0"/>
              </a:spcBef>
              <a:spcAft>
                <a:spcPts val="0"/>
              </a:spcAft>
              <a:buSzPts val="2600"/>
              <a:buFont typeface="Roboto Serif"/>
              <a:buChar char="○"/>
            </a:pPr>
            <a:r>
              <a:rPr lang="en" sz="2600">
                <a:solidFill>
                  <a:srgbClr val="000000"/>
                </a:solidFill>
                <a:latin typeface="Roboto Serif"/>
                <a:ea typeface="Roboto Serif"/>
                <a:cs typeface="Roboto Serif"/>
                <a:sym typeface="Roboto Serif"/>
              </a:rPr>
              <a:t>More scans from the ATR can be transformed, including not just the Y-component, but the X and Z components</a:t>
            </a:r>
            <a:endParaRPr sz="2600">
              <a:latin typeface="Roboto Serif"/>
              <a:ea typeface="Roboto Serif"/>
              <a:cs typeface="Roboto Serif"/>
              <a:sym typeface="Roboto Serif"/>
            </a:endParaRPr>
          </a:p>
        </p:txBody>
      </p:sp>
      <p:pic>
        <p:nvPicPr>
          <p:cNvPr id="104" name="Google Shape;104;p13"/>
          <p:cNvPicPr preferRelativeResize="0"/>
          <p:nvPr/>
        </p:nvPicPr>
        <p:blipFill>
          <a:blip r:embed="rId15">
            <a:alphaModFix/>
          </a:blip>
          <a:stretch>
            <a:fillRect/>
          </a:stretch>
        </p:blipFill>
        <p:spPr>
          <a:xfrm>
            <a:off x="26593788" y="24062225"/>
            <a:ext cx="5943600" cy="4434841"/>
          </a:xfrm>
          <a:prstGeom prst="rect">
            <a:avLst/>
          </a:prstGeom>
          <a:noFill/>
          <a:ln cap="flat" cmpd="sng" w="19050">
            <a:solidFill>
              <a:schemeClr val="dk2"/>
            </a:solidFill>
            <a:prstDash val="solid"/>
            <a:round/>
            <a:headEnd len="sm" w="sm" type="none"/>
            <a:tailEnd len="sm" w="sm" type="none"/>
          </a:ln>
        </p:spPr>
      </p:pic>
      <p:pic>
        <p:nvPicPr>
          <p:cNvPr id="105" name="Google Shape;105;p13"/>
          <p:cNvPicPr preferRelativeResize="0"/>
          <p:nvPr/>
        </p:nvPicPr>
        <p:blipFill>
          <a:blip r:embed="rId16">
            <a:alphaModFix/>
          </a:blip>
          <a:stretch>
            <a:fillRect/>
          </a:stretch>
        </p:blipFill>
        <p:spPr>
          <a:xfrm>
            <a:off x="26593800" y="18973800"/>
            <a:ext cx="5943599" cy="4434825"/>
          </a:xfrm>
          <a:prstGeom prst="rect">
            <a:avLst/>
          </a:prstGeom>
          <a:noFill/>
          <a:ln cap="flat" cmpd="sng" w="19050">
            <a:solidFill>
              <a:schemeClr val="dk2"/>
            </a:solidFill>
            <a:prstDash val="solid"/>
            <a:round/>
            <a:headEnd len="sm" w="sm" type="none"/>
            <a:tailEnd len="sm" w="sm" type="none"/>
          </a:ln>
        </p:spPr>
      </p:pic>
      <p:pic>
        <p:nvPicPr>
          <p:cNvPr id="106" name="Google Shape;106;p13"/>
          <p:cNvPicPr preferRelativeResize="0"/>
          <p:nvPr/>
        </p:nvPicPr>
        <p:blipFill rotWithShape="1">
          <a:blip r:embed="rId17">
            <a:alphaModFix/>
          </a:blip>
          <a:srcRect b="0" l="0" r="0" t="2334"/>
          <a:stretch/>
        </p:blipFill>
        <p:spPr>
          <a:xfrm>
            <a:off x="20650213" y="24062850"/>
            <a:ext cx="5943576" cy="4434840"/>
          </a:xfrm>
          <a:prstGeom prst="rect">
            <a:avLst/>
          </a:prstGeom>
          <a:noFill/>
          <a:ln cap="flat" cmpd="sng" w="19050">
            <a:solidFill>
              <a:schemeClr val="dk2"/>
            </a:solidFill>
            <a:prstDash val="solid"/>
            <a:round/>
            <a:headEnd len="sm" w="sm" type="none"/>
            <a:tailEnd len="sm" w="sm" type="none"/>
          </a:ln>
        </p:spPr>
      </p:pic>
      <p:sp>
        <p:nvSpPr>
          <p:cNvPr id="107" name="Google Shape;107;p13"/>
          <p:cNvSpPr txBox="1"/>
          <p:nvPr/>
        </p:nvSpPr>
        <p:spPr>
          <a:xfrm>
            <a:off x="20878800" y="10011275"/>
            <a:ext cx="34290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572B"/>
                </a:solidFill>
                <a:latin typeface="Roboto Serif"/>
                <a:ea typeface="Roboto Serif"/>
                <a:cs typeface="Roboto Serif"/>
                <a:sym typeface="Roboto Serif"/>
              </a:rPr>
              <a:t>Results</a:t>
            </a:r>
            <a:endParaRPr b="1" sz="2800">
              <a:solidFill>
                <a:srgbClr val="29572B"/>
              </a:solidFill>
              <a:latin typeface="Roboto Serif"/>
              <a:ea typeface="Roboto Serif"/>
              <a:cs typeface="Roboto Serif"/>
              <a:sym typeface="Roboto Serif"/>
            </a:endParaRPr>
          </a:p>
        </p:txBody>
      </p:sp>
      <p:graphicFrame>
        <p:nvGraphicFramePr>
          <p:cNvPr id="108" name="Google Shape;108;p13"/>
          <p:cNvGraphicFramePr/>
          <p:nvPr/>
        </p:nvGraphicFramePr>
        <p:xfrm>
          <a:off x="20650213" y="18976413"/>
          <a:ext cx="3000000" cy="3000000"/>
        </p:xfrm>
        <a:graphic>
          <a:graphicData uri="http://schemas.openxmlformats.org/drawingml/2006/table">
            <a:tbl>
              <a:tblPr>
                <a:noFill/>
                <a:tableStyleId>{63360680-5842-4F45-AF56-E05FB7A9CAEB}</a:tableStyleId>
              </a:tblPr>
              <a:tblGrid>
                <a:gridCol w="2131600"/>
                <a:gridCol w="1906000"/>
                <a:gridCol w="1906000"/>
              </a:tblGrid>
              <a:tr h="1210925">
                <a:tc>
                  <a:txBody>
                    <a:bodyPr/>
                    <a:lstStyle/>
                    <a:p>
                      <a:pPr indent="0" lvl="0" marL="0" rtl="0" algn="ctr">
                        <a:spcBef>
                          <a:spcPts val="0"/>
                        </a:spcBef>
                        <a:spcAft>
                          <a:spcPts val="0"/>
                        </a:spcAft>
                        <a:buNone/>
                      </a:pPr>
                      <a:r>
                        <a:rPr lang="en" sz="2600">
                          <a:latin typeface="Roboto Serif"/>
                          <a:ea typeface="Roboto Serif"/>
                          <a:cs typeface="Roboto Serif"/>
                          <a:sym typeface="Roboto Serif"/>
                        </a:rPr>
                        <a:t>Error</a:t>
                      </a:r>
                      <a:endParaRPr sz="2600">
                        <a:solidFill>
                          <a:srgbClr val="000000"/>
                        </a:solidFill>
                        <a:latin typeface="Roboto Serif"/>
                        <a:ea typeface="Roboto Serif"/>
                        <a:cs typeface="Roboto Serif"/>
                        <a:sym typeface="Roboto Serif"/>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600">
                          <a:latin typeface="Roboto Serif"/>
                          <a:ea typeface="Roboto Serif"/>
                          <a:cs typeface="Roboto Serif"/>
                          <a:sym typeface="Roboto Serif"/>
                        </a:rPr>
                        <a:t>10m Far-field</a:t>
                      </a:r>
                      <a:endParaRPr sz="2600">
                        <a:solidFill>
                          <a:srgbClr val="000000"/>
                        </a:solidFill>
                        <a:latin typeface="Roboto Serif"/>
                        <a:ea typeface="Roboto Serif"/>
                        <a:cs typeface="Roboto Serif"/>
                        <a:sym typeface="Roboto Serif"/>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600">
                          <a:latin typeface="Roboto Serif"/>
                          <a:ea typeface="Roboto Serif"/>
                          <a:cs typeface="Roboto Serif"/>
                          <a:sym typeface="Roboto Serif"/>
                        </a:rPr>
                        <a:t>10Mm Far-field</a:t>
                      </a:r>
                      <a:endParaRPr sz="2600">
                        <a:solidFill>
                          <a:srgbClr val="000000"/>
                        </a:solidFill>
                        <a:latin typeface="Roboto Serif"/>
                        <a:ea typeface="Roboto Serif"/>
                        <a:cs typeface="Roboto Serif"/>
                        <a:sym typeface="Roboto Serif"/>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92500">
                <a:tc>
                  <a:txBody>
                    <a:bodyPr/>
                    <a:lstStyle/>
                    <a:p>
                      <a:pPr indent="0" lvl="0" marL="0" rtl="0" algn="ctr">
                        <a:spcBef>
                          <a:spcPts val="0"/>
                        </a:spcBef>
                        <a:spcAft>
                          <a:spcPts val="0"/>
                        </a:spcAft>
                        <a:buNone/>
                      </a:pPr>
                      <a:r>
                        <a:rPr lang="en" sz="2600"/>
                        <a:t>Range Error</a:t>
                      </a:r>
                      <a:endParaRPr sz="2600"/>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600"/>
                        <a:t>18.9%</a:t>
                      </a:r>
                      <a:endParaRPr sz="2600"/>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600">
                          <a:latin typeface="Roboto Serif"/>
                          <a:ea typeface="Roboto Serif"/>
                          <a:cs typeface="Roboto Serif"/>
                          <a:sym typeface="Roboto Serif"/>
                        </a:rPr>
                        <a:t>~0%</a:t>
                      </a:r>
                      <a:endParaRPr sz="2600">
                        <a:latin typeface="Roboto Serif"/>
                        <a:ea typeface="Roboto Serif"/>
                        <a:cs typeface="Roboto Serif"/>
                        <a:sym typeface="Roboto Serif"/>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92500">
                <a:tc>
                  <a:txBody>
                    <a:bodyPr/>
                    <a:lstStyle/>
                    <a:p>
                      <a:pPr indent="0" lvl="0" marL="0" rtl="0" algn="ctr">
                        <a:spcBef>
                          <a:spcPts val="0"/>
                        </a:spcBef>
                        <a:spcAft>
                          <a:spcPts val="0"/>
                        </a:spcAft>
                        <a:buNone/>
                      </a:pPr>
                      <a:r>
                        <a:rPr lang="en" sz="2600"/>
                        <a:t>Max Error</a:t>
                      </a:r>
                      <a:endParaRPr sz="2600"/>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600"/>
                        <a:t>1.17%</a:t>
                      </a:r>
                      <a:endParaRPr sz="2600"/>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600">
                          <a:latin typeface="Roboto Serif"/>
                          <a:ea typeface="Roboto Serif"/>
                          <a:cs typeface="Roboto Serif"/>
                          <a:sym typeface="Roboto Serif"/>
                        </a:rPr>
                        <a:t>43.8%</a:t>
                      </a:r>
                      <a:endParaRPr sz="2600">
                        <a:latin typeface="Roboto Serif"/>
                        <a:ea typeface="Roboto Serif"/>
                        <a:cs typeface="Roboto Serif"/>
                        <a:sym typeface="Roboto Serif"/>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92500">
                <a:tc>
                  <a:txBody>
                    <a:bodyPr/>
                    <a:lstStyle/>
                    <a:p>
                      <a:pPr indent="0" lvl="0" marL="0" rtl="0" algn="ctr">
                        <a:spcBef>
                          <a:spcPts val="0"/>
                        </a:spcBef>
                        <a:spcAft>
                          <a:spcPts val="0"/>
                        </a:spcAft>
                        <a:buNone/>
                      </a:pPr>
                      <a:r>
                        <a:rPr lang="en" sz="2600"/>
                        <a:t>Min Error</a:t>
                      </a:r>
                      <a:endParaRPr sz="2600"/>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600"/>
                        <a:t>11.0%</a:t>
                      </a:r>
                      <a:endParaRPr sz="2600"/>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600">
                          <a:solidFill>
                            <a:srgbClr val="000000"/>
                          </a:solidFill>
                          <a:latin typeface="Roboto Serif"/>
                          <a:ea typeface="Roboto Serif"/>
                          <a:cs typeface="Roboto Serif"/>
                          <a:sym typeface="Roboto Serif"/>
                        </a:rPr>
                        <a:t>~0%</a:t>
                      </a:r>
                      <a:endParaRPr sz="2600">
                        <a:latin typeface="Roboto Serif"/>
                        <a:ea typeface="Roboto Serif"/>
                        <a:cs typeface="Roboto Serif"/>
                        <a:sym typeface="Roboto Serif"/>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109" name="Google Shape;109;p13"/>
          <p:cNvSpPr txBox="1"/>
          <p:nvPr/>
        </p:nvSpPr>
        <p:spPr>
          <a:xfrm>
            <a:off x="11168700" y="13944600"/>
            <a:ext cx="46959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572B"/>
                </a:solidFill>
                <a:latin typeface="Roboto Serif"/>
                <a:ea typeface="Roboto Serif"/>
                <a:cs typeface="Roboto Serif"/>
                <a:sym typeface="Roboto Serif"/>
              </a:rPr>
              <a:t>Software Capabilities</a:t>
            </a:r>
            <a:endParaRPr b="1" sz="2800">
              <a:solidFill>
                <a:srgbClr val="29572B"/>
              </a:solidFill>
              <a:latin typeface="Roboto Serif"/>
              <a:ea typeface="Roboto Serif"/>
              <a:cs typeface="Roboto Serif"/>
              <a:sym typeface="Roboto Serif"/>
            </a:endParaRPr>
          </a:p>
        </p:txBody>
      </p:sp>
      <p:pic>
        <p:nvPicPr>
          <p:cNvPr id="110" name="Google Shape;110;p13"/>
          <p:cNvPicPr preferRelativeResize="0"/>
          <p:nvPr/>
        </p:nvPicPr>
        <p:blipFill>
          <a:blip r:embed="rId18">
            <a:alphaModFix/>
          </a:blip>
          <a:stretch>
            <a:fillRect/>
          </a:stretch>
        </p:blipFill>
        <p:spPr>
          <a:xfrm>
            <a:off x="11201400" y="25421348"/>
            <a:ext cx="9301953" cy="3072384"/>
          </a:xfrm>
          <a:prstGeom prst="rect">
            <a:avLst/>
          </a:prstGeom>
          <a:noFill/>
          <a:ln cap="flat" cmpd="sng" w="19050">
            <a:solidFill>
              <a:srgbClr val="595959"/>
            </a:solidFill>
            <a:prstDash val="solid"/>
            <a:round/>
            <a:headEnd len="sm" w="sm" type="none"/>
            <a:tailEnd len="sm" w="sm" type="none"/>
          </a:ln>
        </p:spPr>
      </p:pic>
      <p:pic>
        <p:nvPicPr>
          <p:cNvPr id="111" name="Google Shape;111;p13"/>
          <p:cNvPicPr preferRelativeResize="0"/>
          <p:nvPr/>
        </p:nvPicPr>
        <p:blipFill>
          <a:blip r:embed="rId19">
            <a:alphaModFix/>
          </a:blip>
          <a:stretch>
            <a:fillRect/>
          </a:stretch>
        </p:blipFill>
        <p:spPr>
          <a:xfrm>
            <a:off x="15726966" y="14080612"/>
            <a:ext cx="4362126" cy="3892198"/>
          </a:xfrm>
          <a:prstGeom prst="rect">
            <a:avLst/>
          </a:prstGeom>
          <a:noFill/>
          <a:ln cap="flat" cmpd="sng" w="19050">
            <a:solidFill>
              <a:srgbClr val="595959"/>
            </a:solidFill>
            <a:prstDash val="solid"/>
            <a:round/>
            <a:headEnd len="sm" w="sm" type="none"/>
            <a:tailEnd len="sm" w="sm" type="none"/>
          </a:ln>
        </p:spPr>
      </p:pic>
      <p:sp>
        <p:nvSpPr>
          <p:cNvPr id="112" name="Google Shape;112;p13"/>
          <p:cNvSpPr txBox="1"/>
          <p:nvPr/>
        </p:nvSpPr>
        <p:spPr>
          <a:xfrm>
            <a:off x="11168699" y="14684788"/>
            <a:ext cx="4242000" cy="33462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The Software was designed to provide an easy-to-use multi-tool for ATR data interpretation and manipulation </a:t>
            </a:r>
            <a:endParaRPr sz="2600">
              <a:solidFill>
                <a:srgbClr val="000000"/>
              </a:solidFill>
              <a:latin typeface="Roboto Serif"/>
              <a:ea typeface="Roboto Serif"/>
              <a:cs typeface="Roboto Serif"/>
              <a:sym typeface="Roboto Serif"/>
            </a:endParaRPr>
          </a:p>
          <a:p>
            <a:pPr indent="0" lvl="0" marL="0" rtl="0" algn="l">
              <a:spcBef>
                <a:spcPts val="0"/>
              </a:spcBef>
              <a:spcAft>
                <a:spcPts val="0"/>
              </a:spcAft>
              <a:buNone/>
            </a:pPr>
            <a:r>
              <a:t/>
            </a:r>
            <a:endParaRPr sz="2600">
              <a:latin typeface="Roboto Serif"/>
              <a:ea typeface="Roboto Serif"/>
              <a:cs typeface="Roboto Serif"/>
              <a:sym typeface="Roboto Serif"/>
            </a:endParaRPr>
          </a:p>
        </p:txBody>
      </p:sp>
      <p:sp>
        <p:nvSpPr>
          <p:cNvPr id="113" name="Google Shape;113;p13"/>
          <p:cNvSpPr txBox="1"/>
          <p:nvPr/>
        </p:nvSpPr>
        <p:spPr>
          <a:xfrm>
            <a:off x="11168699" y="19699338"/>
            <a:ext cx="8857800" cy="19656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Clr>
                <a:srgbClr val="000000"/>
              </a:buClr>
              <a:buSzPts val="2600"/>
              <a:buFont typeface="Roboto Serif"/>
              <a:buChar char="●"/>
            </a:pPr>
            <a:r>
              <a:rPr i="1" lang="en" sz="2600" u="sng">
                <a:solidFill>
                  <a:srgbClr val="000000"/>
                </a:solidFill>
                <a:latin typeface="Roboto Serif"/>
                <a:ea typeface="Roboto Serif"/>
                <a:cs typeface="Roboto Serif"/>
                <a:sym typeface="Roboto Serif"/>
              </a:rPr>
              <a:t>Computational</a:t>
            </a:r>
            <a:endParaRPr i="1" sz="2600" u="sng">
              <a:solidFill>
                <a:srgbClr val="000000"/>
              </a:solidFill>
              <a:latin typeface="Roboto Serif"/>
              <a:ea typeface="Roboto Serif"/>
              <a:cs typeface="Roboto Serif"/>
              <a:sym typeface="Roboto Serif"/>
            </a:endParaRPr>
          </a:p>
          <a:p>
            <a:pPr indent="-393700" lvl="1" marL="9144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Theta and &amp; Phi Axis Transformations</a:t>
            </a:r>
            <a:endParaRPr sz="2600">
              <a:solidFill>
                <a:srgbClr val="000000"/>
              </a:solidFill>
              <a:latin typeface="Roboto Serif"/>
              <a:ea typeface="Roboto Serif"/>
              <a:cs typeface="Roboto Serif"/>
              <a:sym typeface="Roboto Serif"/>
            </a:endParaRPr>
          </a:p>
          <a:p>
            <a:pPr indent="-393700" lvl="1" marL="9144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Polynomial Regression Line Fitting</a:t>
            </a:r>
            <a:endParaRPr sz="2600">
              <a:solidFill>
                <a:srgbClr val="000000"/>
              </a:solidFill>
              <a:latin typeface="Roboto Serif"/>
              <a:ea typeface="Roboto Serif"/>
              <a:cs typeface="Roboto Serif"/>
              <a:sym typeface="Roboto Serif"/>
            </a:endParaRPr>
          </a:p>
          <a:p>
            <a:pPr indent="-393700" lvl="1" marL="9144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Simulated and Measured Data Interpretation</a:t>
            </a:r>
            <a:endParaRPr sz="2600"/>
          </a:p>
        </p:txBody>
      </p:sp>
      <p:sp>
        <p:nvSpPr>
          <p:cNvPr id="114" name="Google Shape;114;p13"/>
          <p:cNvSpPr txBox="1"/>
          <p:nvPr/>
        </p:nvSpPr>
        <p:spPr>
          <a:xfrm>
            <a:off x="11168700" y="17626750"/>
            <a:ext cx="7300800" cy="19656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Clr>
                <a:srgbClr val="000000"/>
              </a:buClr>
              <a:buSzPts val="2600"/>
              <a:buFont typeface="Roboto Serif"/>
              <a:buChar char="●"/>
            </a:pPr>
            <a:r>
              <a:rPr i="1" lang="en" sz="2600" u="sng">
                <a:solidFill>
                  <a:srgbClr val="000000"/>
                </a:solidFill>
                <a:latin typeface="Roboto Serif"/>
                <a:ea typeface="Roboto Serif"/>
                <a:cs typeface="Roboto Serif"/>
                <a:sym typeface="Roboto Serif"/>
              </a:rPr>
              <a:t>Visual</a:t>
            </a:r>
            <a:endParaRPr i="1" sz="2600" u="sng">
              <a:solidFill>
                <a:srgbClr val="000000"/>
              </a:solidFill>
              <a:latin typeface="Roboto Serif"/>
              <a:ea typeface="Roboto Serif"/>
              <a:cs typeface="Roboto Serif"/>
              <a:sym typeface="Roboto Serif"/>
            </a:endParaRPr>
          </a:p>
          <a:p>
            <a:pPr indent="-393700" lvl="1" marL="9144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2D &amp; 3D Heatmaps</a:t>
            </a:r>
            <a:endParaRPr sz="2600">
              <a:solidFill>
                <a:srgbClr val="000000"/>
              </a:solidFill>
              <a:latin typeface="Roboto Serif"/>
              <a:ea typeface="Roboto Serif"/>
              <a:cs typeface="Roboto Serif"/>
              <a:sym typeface="Roboto Serif"/>
            </a:endParaRPr>
          </a:p>
          <a:p>
            <a:pPr indent="-393700" lvl="1" marL="9144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Polar Radiation Pattern Plots</a:t>
            </a:r>
            <a:endParaRPr sz="2600">
              <a:solidFill>
                <a:srgbClr val="000000"/>
              </a:solidFill>
              <a:latin typeface="Roboto Serif"/>
              <a:ea typeface="Roboto Serif"/>
              <a:cs typeface="Roboto Serif"/>
              <a:sym typeface="Roboto Serif"/>
            </a:endParaRPr>
          </a:p>
          <a:p>
            <a:pPr indent="-393700" lvl="1" marL="9144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Cartesian Radiation Pattern Plots</a:t>
            </a:r>
            <a:endParaRPr sz="2600"/>
          </a:p>
        </p:txBody>
      </p:sp>
      <p:sp>
        <p:nvSpPr>
          <p:cNvPr id="115" name="Google Shape;115;p13"/>
          <p:cNvSpPr txBox="1"/>
          <p:nvPr/>
        </p:nvSpPr>
        <p:spPr>
          <a:xfrm>
            <a:off x="20650200" y="10783038"/>
            <a:ext cx="4343400" cy="30162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000000"/>
              </a:buClr>
              <a:buSzPts val="2600"/>
              <a:buFont typeface="Roboto Serif"/>
              <a:buChar char="●"/>
            </a:pPr>
            <a:r>
              <a:rPr lang="en" sz="2600">
                <a:solidFill>
                  <a:srgbClr val="000000"/>
                </a:solidFill>
                <a:latin typeface="Roboto Serif"/>
                <a:ea typeface="Roboto Serif"/>
                <a:cs typeface="Roboto Serif"/>
                <a:sym typeface="Roboto Serif"/>
              </a:rPr>
              <a:t>The conversion of a near-field to far-field radiation pattern was successful with </a:t>
            </a:r>
            <a:br>
              <a:rPr lang="en" sz="2600">
                <a:solidFill>
                  <a:srgbClr val="000000"/>
                </a:solidFill>
                <a:latin typeface="Roboto Serif"/>
                <a:ea typeface="Roboto Serif"/>
                <a:cs typeface="Roboto Serif"/>
                <a:sym typeface="Roboto Serif"/>
              </a:rPr>
            </a:br>
            <a:r>
              <a:rPr lang="en" sz="2600">
                <a:solidFill>
                  <a:srgbClr val="000000"/>
                </a:solidFill>
                <a:latin typeface="Roboto Serif"/>
                <a:ea typeface="Roboto Serif"/>
                <a:cs typeface="Roboto Serif"/>
                <a:sym typeface="Roboto Serif"/>
              </a:rPr>
              <a:t>a relatively small margin of error</a:t>
            </a:r>
            <a:endParaRPr/>
          </a:p>
        </p:txBody>
      </p:sp>
      <p:pic>
        <p:nvPicPr>
          <p:cNvPr id="116" name="Google Shape;116;p13"/>
          <p:cNvPicPr preferRelativeResize="0"/>
          <p:nvPr/>
        </p:nvPicPr>
        <p:blipFill>
          <a:blip r:embed="rId20">
            <a:alphaModFix/>
          </a:blip>
          <a:stretch>
            <a:fillRect/>
          </a:stretch>
        </p:blipFill>
        <p:spPr>
          <a:xfrm>
            <a:off x="29693000" y="249925"/>
            <a:ext cx="2066545" cy="2066545"/>
          </a:xfrm>
          <a:prstGeom prst="rect">
            <a:avLst/>
          </a:prstGeom>
          <a:noFill/>
          <a:ln>
            <a:noFill/>
          </a:ln>
        </p:spPr>
      </p:pic>
      <p:sp>
        <p:nvSpPr>
          <p:cNvPr id="117" name="Google Shape;117;p13"/>
          <p:cNvSpPr txBox="1"/>
          <p:nvPr/>
        </p:nvSpPr>
        <p:spPr>
          <a:xfrm>
            <a:off x="27851100" y="23506375"/>
            <a:ext cx="3429000" cy="4581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lang="en" sz="2800">
                <a:solidFill>
                  <a:schemeClr val="dk1"/>
                </a:solidFill>
                <a:latin typeface="Roboto Serif"/>
                <a:ea typeface="Roboto Serif"/>
                <a:cs typeface="Roboto Serif"/>
                <a:sym typeface="Roboto Serif"/>
              </a:rPr>
              <a:t>Original Field</a:t>
            </a:r>
            <a:endParaRPr sz="2800">
              <a:solidFill>
                <a:schemeClr val="dk1"/>
              </a:solidFill>
              <a:latin typeface="Roboto Serif"/>
              <a:ea typeface="Roboto Serif"/>
              <a:cs typeface="Roboto Serif"/>
              <a:sym typeface="Roboto Serif"/>
            </a:endParaRPr>
          </a:p>
        </p:txBody>
      </p:sp>
      <p:sp>
        <p:nvSpPr>
          <p:cNvPr id="118" name="Google Shape;118;p13"/>
          <p:cNvSpPr txBox="1"/>
          <p:nvPr/>
        </p:nvSpPr>
        <p:spPr>
          <a:xfrm>
            <a:off x="27508200" y="28580600"/>
            <a:ext cx="4114800" cy="4581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lang="en" sz="2800">
                <a:solidFill>
                  <a:schemeClr val="dk1"/>
                </a:solidFill>
                <a:latin typeface="Roboto Serif"/>
                <a:ea typeface="Roboto Serif"/>
                <a:cs typeface="Roboto Serif"/>
                <a:sym typeface="Roboto Serif"/>
              </a:rPr>
              <a:t>10Mm Transform</a:t>
            </a:r>
            <a:endParaRPr sz="2800">
              <a:solidFill>
                <a:schemeClr val="dk1"/>
              </a:solidFill>
              <a:latin typeface="Roboto Serif"/>
              <a:ea typeface="Roboto Serif"/>
              <a:cs typeface="Roboto Serif"/>
              <a:sym typeface="Roboto Serif"/>
            </a:endParaRPr>
          </a:p>
        </p:txBody>
      </p:sp>
      <p:sp>
        <p:nvSpPr>
          <p:cNvPr id="119" name="Google Shape;119;p13"/>
          <p:cNvSpPr txBox="1"/>
          <p:nvPr/>
        </p:nvSpPr>
        <p:spPr>
          <a:xfrm>
            <a:off x="21907500" y="28575000"/>
            <a:ext cx="3429000" cy="4581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lang="en" sz="2800">
                <a:solidFill>
                  <a:schemeClr val="dk1"/>
                </a:solidFill>
                <a:latin typeface="Roboto Serif"/>
                <a:ea typeface="Roboto Serif"/>
                <a:cs typeface="Roboto Serif"/>
                <a:sym typeface="Roboto Serif"/>
              </a:rPr>
              <a:t>10m Transform</a:t>
            </a:r>
            <a:endParaRPr sz="2800">
              <a:solidFill>
                <a:schemeClr val="dk1"/>
              </a:solidFill>
              <a:latin typeface="Roboto Serif"/>
              <a:ea typeface="Roboto Serif"/>
              <a:cs typeface="Roboto Serif"/>
              <a:sym typeface="Roboto Serif"/>
            </a:endParaRPr>
          </a:p>
        </p:txBody>
      </p:sp>
      <p:sp>
        <p:nvSpPr>
          <p:cNvPr id="120" name="Google Shape;120;p13"/>
          <p:cNvSpPr txBox="1"/>
          <p:nvPr/>
        </p:nvSpPr>
        <p:spPr>
          <a:xfrm>
            <a:off x="14191318" y="28575000"/>
            <a:ext cx="3322200" cy="4581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lang="en" sz="2800">
                <a:solidFill>
                  <a:schemeClr val="dk1"/>
                </a:solidFill>
                <a:latin typeface="Roboto Serif"/>
                <a:ea typeface="Roboto Serif"/>
                <a:cs typeface="Roboto Serif"/>
                <a:sym typeface="Roboto Serif"/>
              </a:rPr>
              <a:t>Magnetic-field</a:t>
            </a:r>
            <a:endParaRPr sz="2800">
              <a:solidFill>
                <a:schemeClr val="dk1"/>
              </a:solidFill>
              <a:latin typeface="Roboto Serif"/>
              <a:ea typeface="Roboto Serif"/>
              <a:cs typeface="Roboto Serif"/>
              <a:sym typeface="Roboto Serif"/>
            </a:endParaRPr>
          </a:p>
        </p:txBody>
      </p:sp>
      <p:sp>
        <p:nvSpPr>
          <p:cNvPr id="121" name="Google Shape;121;p13"/>
          <p:cNvSpPr txBox="1"/>
          <p:nvPr/>
        </p:nvSpPr>
        <p:spPr>
          <a:xfrm>
            <a:off x="14265144" y="24963120"/>
            <a:ext cx="3322200" cy="4581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lang="en" sz="2800">
                <a:solidFill>
                  <a:schemeClr val="dk1"/>
                </a:solidFill>
                <a:latin typeface="Roboto Serif"/>
                <a:ea typeface="Roboto Serif"/>
                <a:cs typeface="Roboto Serif"/>
                <a:sym typeface="Roboto Serif"/>
              </a:rPr>
              <a:t>Electric-field</a:t>
            </a:r>
            <a:endParaRPr sz="2800">
              <a:solidFill>
                <a:schemeClr val="dk1"/>
              </a:solidFill>
              <a:latin typeface="Roboto Serif"/>
              <a:ea typeface="Roboto Serif"/>
              <a:cs typeface="Roboto Serif"/>
              <a:sym typeface="Roboto Serif"/>
            </a:endParaRPr>
          </a:p>
        </p:txBody>
      </p:sp>
      <p:sp>
        <p:nvSpPr>
          <p:cNvPr id="122" name="Google Shape;122;p13"/>
          <p:cNvSpPr txBox="1"/>
          <p:nvPr/>
        </p:nvSpPr>
        <p:spPr>
          <a:xfrm>
            <a:off x="16350127" y="17972806"/>
            <a:ext cx="3114300" cy="4212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lang="en" sz="2800">
                <a:solidFill>
                  <a:schemeClr val="dk1"/>
                </a:solidFill>
                <a:latin typeface="Roboto Serif"/>
                <a:ea typeface="Roboto Serif"/>
                <a:cs typeface="Roboto Serif"/>
                <a:sym typeface="Roboto Serif"/>
              </a:rPr>
              <a:t>Cartesian Plot</a:t>
            </a:r>
            <a:endParaRPr sz="2800">
              <a:solidFill>
                <a:schemeClr val="dk1"/>
              </a:solidFill>
              <a:latin typeface="Roboto Serif"/>
              <a:ea typeface="Roboto Serif"/>
              <a:cs typeface="Roboto Serif"/>
              <a:sym typeface="Roboto Serif"/>
            </a:endParaRPr>
          </a:p>
        </p:txBody>
      </p:sp>
      <p:pic>
        <p:nvPicPr>
          <p:cNvPr id="123" name="Google Shape;123;p13"/>
          <p:cNvPicPr preferRelativeResize="0"/>
          <p:nvPr/>
        </p:nvPicPr>
        <p:blipFill>
          <a:blip r:embed="rId21">
            <a:alphaModFix/>
          </a:blip>
          <a:stretch>
            <a:fillRect/>
          </a:stretch>
        </p:blipFill>
        <p:spPr>
          <a:xfrm>
            <a:off x="38919208" y="5681810"/>
            <a:ext cx="4101215" cy="3999275"/>
          </a:xfrm>
          <a:prstGeom prst="rect">
            <a:avLst/>
          </a:prstGeom>
          <a:noFill/>
          <a:ln cap="flat" cmpd="sng" w="19050">
            <a:solidFill>
              <a:srgbClr val="000000"/>
            </a:solidFill>
            <a:prstDash val="solid"/>
            <a:round/>
            <a:headEnd len="sm" w="sm" type="none"/>
            <a:tailEnd len="sm" w="sm" type="none"/>
          </a:ln>
        </p:spPr>
      </p:pic>
      <p:pic>
        <p:nvPicPr>
          <p:cNvPr id="124" name="Google Shape;124;p13"/>
          <p:cNvPicPr preferRelativeResize="0"/>
          <p:nvPr/>
        </p:nvPicPr>
        <p:blipFill>
          <a:blip r:embed="rId22">
            <a:alphaModFix/>
          </a:blip>
          <a:stretch>
            <a:fillRect/>
          </a:stretch>
        </p:blipFill>
        <p:spPr>
          <a:xfrm>
            <a:off x="38919221" y="5686815"/>
            <a:ext cx="4101213" cy="3989276"/>
          </a:xfrm>
          <a:prstGeom prst="rect">
            <a:avLst/>
          </a:prstGeom>
          <a:noFill/>
          <a:ln>
            <a:noFill/>
          </a:ln>
        </p:spPr>
      </p:pic>
      <p:pic>
        <p:nvPicPr>
          <p:cNvPr id="125" name="Google Shape;125;p13"/>
          <p:cNvPicPr preferRelativeResize="0"/>
          <p:nvPr/>
        </p:nvPicPr>
        <p:blipFill>
          <a:blip r:embed="rId23">
            <a:alphaModFix/>
          </a:blip>
          <a:stretch>
            <a:fillRect/>
          </a:stretch>
        </p:blipFill>
        <p:spPr>
          <a:xfrm>
            <a:off x="39092173" y="12417720"/>
            <a:ext cx="4101213" cy="3989276"/>
          </a:xfrm>
          <a:prstGeom prst="rect">
            <a:avLst/>
          </a:prstGeom>
          <a:noFill/>
          <a:ln>
            <a:noFill/>
          </a:ln>
        </p:spPr>
      </p:pic>
      <p:pic>
        <p:nvPicPr>
          <p:cNvPr id="126" name="Google Shape;126;p13"/>
          <p:cNvPicPr preferRelativeResize="0"/>
          <p:nvPr/>
        </p:nvPicPr>
        <p:blipFill rotWithShape="1">
          <a:blip r:embed="rId24">
            <a:alphaModFix/>
          </a:blip>
          <a:srcRect b="-421" l="820" r="1484" t="8779"/>
          <a:stretch/>
        </p:blipFill>
        <p:spPr>
          <a:xfrm>
            <a:off x="26593825" y="24516512"/>
            <a:ext cx="5902199" cy="3977638"/>
          </a:xfrm>
          <a:prstGeom prst="rect">
            <a:avLst/>
          </a:prstGeom>
          <a:noFill/>
          <a:ln>
            <a:noFill/>
          </a:ln>
        </p:spPr>
      </p:pic>
      <p:pic>
        <p:nvPicPr>
          <p:cNvPr id="127" name="Google Shape;127;p13"/>
          <p:cNvPicPr preferRelativeResize="0"/>
          <p:nvPr/>
        </p:nvPicPr>
        <p:blipFill rotWithShape="1">
          <a:blip r:embed="rId25">
            <a:alphaModFix/>
          </a:blip>
          <a:srcRect b="2410" l="3848" r="4508" t="0"/>
          <a:stretch/>
        </p:blipFill>
        <p:spPr>
          <a:xfrm>
            <a:off x="20878800" y="24153975"/>
            <a:ext cx="5446613" cy="4345875"/>
          </a:xfrm>
          <a:prstGeom prst="rect">
            <a:avLst/>
          </a:prstGeom>
          <a:noFill/>
          <a:ln>
            <a:noFill/>
          </a:ln>
        </p:spPr>
      </p:pic>
      <p:pic>
        <p:nvPicPr>
          <p:cNvPr id="128" name="Google Shape;128;p13"/>
          <p:cNvPicPr preferRelativeResize="0"/>
          <p:nvPr/>
        </p:nvPicPr>
        <p:blipFill rotWithShape="1">
          <a:blip r:embed="rId26">
            <a:alphaModFix/>
          </a:blip>
          <a:srcRect b="2323" l="4687" r="1942" t="10309"/>
          <a:stretch/>
        </p:blipFill>
        <p:spPr>
          <a:xfrm>
            <a:off x="26857325" y="19503450"/>
            <a:ext cx="5680076" cy="3905175"/>
          </a:xfrm>
          <a:prstGeom prst="rect">
            <a:avLst/>
          </a:prstGeom>
          <a:noFill/>
          <a:ln>
            <a:noFill/>
          </a:ln>
        </p:spPr>
      </p:pic>
      <p:pic>
        <p:nvPicPr>
          <p:cNvPr id="129" name="Google Shape;129;p13"/>
          <p:cNvPicPr preferRelativeResize="0"/>
          <p:nvPr/>
        </p:nvPicPr>
        <p:blipFill>
          <a:blip r:embed="rId27">
            <a:alphaModFix/>
          </a:blip>
          <a:stretch>
            <a:fillRect/>
          </a:stretch>
        </p:blipFill>
        <p:spPr>
          <a:xfrm>
            <a:off x="11201400" y="21871263"/>
            <a:ext cx="9301972" cy="3072384"/>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